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66" r:id="rId4"/>
    <p:sldId id="258" r:id="rId5"/>
    <p:sldId id="267" r:id="rId6"/>
    <p:sldId id="259" r:id="rId7"/>
    <p:sldId id="260" r:id="rId8"/>
    <p:sldId id="261" r:id="rId9"/>
    <p:sldId id="262" r:id="rId10"/>
    <p:sldId id="263" r:id="rId11"/>
    <p:sldId id="264" r:id="rId12"/>
    <p:sldId id="265" r:id="rId13"/>
    <p:sldId id="268"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Host Grotesk Medium" panose="020B0604020202020204" charset="0"/>
      <p:regular r:id="rId20"/>
    </p:embeddedFont>
    <p:embeddedFont>
      <p:font typeface="Roboto"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401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10" Type="http://schemas.microsoft.com/office/2007/relationships/hdphoto" Target="../media/hdphoto1.wdp"/><Relationship Id="rId4" Type="http://schemas.openxmlformats.org/officeDocument/2006/relationships/image" Target="../media/image18.pn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49007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Introduction to Android Automotive OS (AAOS)</a:t>
            </a:r>
            <a:endParaRPr lang="en-US" sz="3900" dirty="0"/>
          </a:p>
        </p:txBody>
      </p:sp>
      <p:sp>
        <p:nvSpPr>
          <p:cNvPr id="4" name="Text 1"/>
          <p:cNvSpPr/>
          <p:nvPr/>
        </p:nvSpPr>
        <p:spPr>
          <a:xfrm>
            <a:off x="6280190" y="4027884"/>
            <a:ext cx="7556421" cy="297656"/>
          </a:xfrm>
          <a:prstGeom prst="rect">
            <a:avLst/>
          </a:prstGeom>
          <a:noFill/>
          <a:ln/>
        </p:spPr>
        <p:txBody>
          <a:bodyPr wrap="non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GROUP - 5</a:t>
            </a:r>
            <a:endParaRPr lang="en-US" sz="1550" dirty="0"/>
          </a:p>
        </p:txBody>
      </p:sp>
      <p:sp>
        <p:nvSpPr>
          <p:cNvPr id="5" name="Text 2"/>
          <p:cNvSpPr/>
          <p:nvPr/>
        </p:nvSpPr>
        <p:spPr>
          <a:xfrm>
            <a:off x="6280190" y="4548783"/>
            <a:ext cx="7556421"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Welcome to this deep dive into Android Automotive OS (AAOS), the next-generation platform revolutionizing in-car experiences. We'll explore its unique architecture, key features, and the profound benefits it brings to both drivers and vehicle manufacturers.</a:t>
            </a:r>
            <a:endParaRPr lang="en-US" sz="1550"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71532" y="6592187"/>
            <a:ext cx="4025493" cy="219929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291669875"/>
              </p:ext>
            </p:extLst>
          </p:nvPr>
        </p:nvGraphicFramePr>
        <p:xfrm>
          <a:off x="4741003" y="5947746"/>
          <a:ext cx="2558904" cy="2225040"/>
        </p:xfrm>
        <a:graphic>
          <a:graphicData uri="http://schemas.openxmlformats.org/drawingml/2006/table">
            <a:tbl>
              <a:tblPr firstRow="1" bandRow="1">
                <a:tableStyleId>{5C22544A-7EE6-4342-B048-85BDC9FD1C3A}</a:tableStyleId>
              </a:tblPr>
              <a:tblGrid>
                <a:gridCol w="1279452">
                  <a:extLst>
                    <a:ext uri="{9D8B030D-6E8A-4147-A177-3AD203B41FA5}">
                      <a16:colId xmlns:a16="http://schemas.microsoft.com/office/drawing/2014/main" val="945829126"/>
                    </a:ext>
                  </a:extLst>
                </a:gridCol>
                <a:gridCol w="1279452">
                  <a:extLst>
                    <a:ext uri="{9D8B030D-6E8A-4147-A177-3AD203B41FA5}">
                      <a16:colId xmlns:a16="http://schemas.microsoft.com/office/drawing/2014/main" val="222285613"/>
                    </a:ext>
                  </a:extLst>
                </a:gridCol>
              </a:tblGrid>
              <a:tr h="370840">
                <a:tc>
                  <a:txBody>
                    <a:bodyPr/>
                    <a:lstStyle/>
                    <a:p>
                      <a:r>
                        <a:rPr lang="en-IN" dirty="0" smtClean="0"/>
                        <a:t>NAMES</a:t>
                      </a:r>
                      <a:endParaRPr lang="en-IN" dirty="0"/>
                    </a:p>
                  </a:txBody>
                  <a:tcPr/>
                </a:tc>
                <a:tc>
                  <a:txBody>
                    <a:bodyPr/>
                    <a:lstStyle/>
                    <a:p>
                      <a:r>
                        <a:rPr lang="en-IN" dirty="0" smtClean="0"/>
                        <a:t>SLIDES</a:t>
                      </a:r>
                      <a:endParaRPr lang="en-IN" dirty="0"/>
                    </a:p>
                  </a:txBody>
                  <a:tcPr/>
                </a:tc>
                <a:extLst>
                  <a:ext uri="{0D108BD9-81ED-4DB2-BD59-A6C34878D82A}">
                    <a16:rowId xmlns:a16="http://schemas.microsoft.com/office/drawing/2014/main" val="2744754955"/>
                  </a:ext>
                </a:extLst>
              </a:tr>
              <a:tr h="370840">
                <a:tc>
                  <a:txBody>
                    <a:bodyPr/>
                    <a:lstStyle/>
                    <a:p>
                      <a:r>
                        <a:rPr lang="en-IN" dirty="0" smtClean="0"/>
                        <a:t>PRINCE</a:t>
                      </a:r>
                      <a:endParaRPr lang="en-IN" dirty="0"/>
                    </a:p>
                  </a:txBody>
                  <a:tcPr/>
                </a:tc>
                <a:tc>
                  <a:txBody>
                    <a:bodyPr/>
                    <a:lstStyle/>
                    <a:p>
                      <a:r>
                        <a:rPr lang="en-IN" dirty="0" smtClean="0"/>
                        <a:t>1-5</a:t>
                      </a:r>
                      <a:endParaRPr lang="en-IN" dirty="0"/>
                    </a:p>
                  </a:txBody>
                  <a:tcPr/>
                </a:tc>
                <a:extLst>
                  <a:ext uri="{0D108BD9-81ED-4DB2-BD59-A6C34878D82A}">
                    <a16:rowId xmlns:a16="http://schemas.microsoft.com/office/drawing/2014/main" val="1109135022"/>
                  </a:ext>
                </a:extLst>
              </a:tr>
              <a:tr h="370840">
                <a:tc>
                  <a:txBody>
                    <a:bodyPr/>
                    <a:lstStyle/>
                    <a:p>
                      <a:r>
                        <a:rPr lang="en-IN" dirty="0" smtClean="0"/>
                        <a:t>USHA</a:t>
                      </a:r>
                      <a:endParaRPr lang="en-IN" dirty="0"/>
                    </a:p>
                  </a:txBody>
                  <a:tcPr/>
                </a:tc>
                <a:tc>
                  <a:txBody>
                    <a:bodyPr/>
                    <a:lstStyle/>
                    <a:p>
                      <a:r>
                        <a:rPr lang="en-IN" dirty="0" smtClean="0"/>
                        <a:t>6-7</a:t>
                      </a:r>
                      <a:endParaRPr lang="en-IN" dirty="0"/>
                    </a:p>
                  </a:txBody>
                  <a:tcPr/>
                </a:tc>
                <a:extLst>
                  <a:ext uri="{0D108BD9-81ED-4DB2-BD59-A6C34878D82A}">
                    <a16:rowId xmlns:a16="http://schemas.microsoft.com/office/drawing/2014/main" val="1072124155"/>
                  </a:ext>
                </a:extLst>
              </a:tr>
              <a:tr h="370840">
                <a:tc>
                  <a:txBody>
                    <a:bodyPr/>
                    <a:lstStyle/>
                    <a:p>
                      <a:r>
                        <a:rPr lang="en-IN" dirty="0" smtClean="0"/>
                        <a:t>SUMA</a:t>
                      </a:r>
                      <a:endParaRPr lang="en-IN" dirty="0"/>
                    </a:p>
                  </a:txBody>
                  <a:tcPr/>
                </a:tc>
                <a:tc>
                  <a:txBody>
                    <a:bodyPr/>
                    <a:lstStyle/>
                    <a:p>
                      <a:r>
                        <a:rPr lang="en-IN" dirty="0" smtClean="0"/>
                        <a:t>8-9</a:t>
                      </a:r>
                      <a:endParaRPr lang="en-IN" dirty="0"/>
                    </a:p>
                  </a:txBody>
                  <a:tcPr/>
                </a:tc>
                <a:extLst>
                  <a:ext uri="{0D108BD9-81ED-4DB2-BD59-A6C34878D82A}">
                    <a16:rowId xmlns:a16="http://schemas.microsoft.com/office/drawing/2014/main" val="2478254861"/>
                  </a:ext>
                </a:extLst>
              </a:tr>
              <a:tr h="370840">
                <a:tc>
                  <a:txBody>
                    <a:bodyPr/>
                    <a:lstStyle/>
                    <a:p>
                      <a:r>
                        <a:rPr lang="en-IN" dirty="0" smtClean="0"/>
                        <a:t>DEEPAK</a:t>
                      </a:r>
                      <a:endParaRPr lang="en-IN" dirty="0"/>
                    </a:p>
                  </a:txBody>
                  <a:tcPr/>
                </a:tc>
                <a:tc>
                  <a:txBody>
                    <a:bodyPr/>
                    <a:lstStyle/>
                    <a:p>
                      <a:r>
                        <a:rPr lang="en-IN" dirty="0" smtClean="0"/>
                        <a:t>10-12</a:t>
                      </a:r>
                      <a:endParaRPr lang="en-IN" dirty="0"/>
                    </a:p>
                  </a:txBody>
                  <a:tcPr/>
                </a:tc>
                <a:extLst>
                  <a:ext uri="{0D108BD9-81ED-4DB2-BD59-A6C34878D82A}">
                    <a16:rowId xmlns:a16="http://schemas.microsoft.com/office/drawing/2014/main" val="1666752180"/>
                  </a:ext>
                </a:extLst>
              </a:tr>
              <a:tr h="370840">
                <a:tc>
                  <a:txBody>
                    <a:bodyPr/>
                    <a:lstStyle/>
                    <a:p>
                      <a:r>
                        <a:rPr lang="en-IN" dirty="0" smtClean="0"/>
                        <a:t>JYOTISMAN</a:t>
                      </a:r>
                      <a:endParaRPr lang="en-IN" dirty="0"/>
                    </a:p>
                  </a:txBody>
                  <a:tcPr/>
                </a:tc>
                <a:tc>
                  <a:txBody>
                    <a:bodyPr/>
                    <a:lstStyle/>
                    <a:p>
                      <a:r>
                        <a:rPr lang="en-IN" dirty="0" smtClean="0"/>
                        <a:t>13</a:t>
                      </a:r>
                      <a:endParaRPr lang="en-IN" dirty="0"/>
                    </a:p>
                  </a:txBody>
                  <a:tcPr/>
                </a:tc>
                <a:extLst>
                  <a:ext uri="{0D108BD9-81ED-4DB2-BD59-A6C34878D82A}">
                    <a16:rowId xmlns:a16="http://schemas.microsoft.com/office/drawing/2014/main" val="3392909333"/>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79352"/>
            <a:ext cx="6800612"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Benefits for Drivers and OEMs</a:t>
            </a:r>
            <a:endParaRPr lang="en-US" sz="3900" dirty="0"/>
          </a:p>
        </p:txBody>
      </p:sp>
      <p:sp>
        <p:nvSpPr>
          <p:cNvPr id="3" name="Text 1"/>
          <p:cNvSpPr/>
          <p:nvPr/>
        </p:nvSpPr>
        <p:spPr>
          <a:xfrm>
            <a:off x="793790" y="259544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E3C4E"/>
                </a:solidFill>
                <a:latin typeface="Host Grotesk Medium" pitchFamily="34" charset="0"/>
                <a:ea typeface="Host Grotesk Medium" pitchFamily="34" charset="-122"/>
                <a:cs typeface="Host Grotesk Medium" pitchFamily="34" charset="-120"/>
              </a:rPr>
              <a:t>For Drivers</a:t>
            </a:r>
            <a:endParaRPr lang="en-US" sz="2300" dirty="0"/>
          </a:p>
        </p:txBody>
      </p:sp>
      <p:sp>
        <p:nvSpPr>
          <p:cNvPr id="4" name="Shape 2"/>
          <p:cNvSpPr/>
          <p:nvPr/>
        </p:nvSpPr>
        <p:spPr>
          <a:xfrm>
            <a:off x="793790" y="3190756"/>
            <a:ext cx="446484" cy="446484"/>
          </a:xfrm>
          <a:prstGeom prst="roundRect">
            <a:avLst>
              <a:gd name="adj" fmla="val 18670"/>
            </a:avLst>
          </a:prstGeom>
          <a:solidFill>
            <a:srgbClr val="D9EDF2"/>
          </a:solidFill>
          <a:ln w="7620">
            <a:solidFill>
              <a:srgbClr val="BFD3D8"/>
            </a:solidFill>
            <a:prstDash val="solid"/>
          </a:ln>
        </p:spPr>
      </p:sp>
      <p:sp>
        <p:nvSpPr>
          <p:cNvPr id="5" name="Text 3"/>
          <p:cNvSpPr/>
          <p:nvPr/>
        </p:nvSpPr>
        <p:spPr>
          <a:xfrm>
            <a:off x="1438632" y="325897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Seamless Experience</a:t>
            </a:r>
            <a:endParaRPr lang="en-US" sz="1950" dirty="0"/>
          </a:p>
        </p:txBody>
      </p:sp>
      <p:sp>
        <p:nvSpPr>
          <p:cNvPr id="6" name="Text 4"/>
          <p:cNvSpPr/>
          <p:nvPr/>
        </p:nvSpPr>
        <p:spPr>
          <a:xfrm>
            <a:off x="1438632" y="3767495"/>
            <a:ext cx="5634514"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Enjoy intuitive infotainment and integrated vehicle control from a single, cohesive system, enhancing convenience and ease of use.</a:t>
            </a:r>
            <a:endParaRPr lang="en-US" sz="1550" dirty="0"/>
          </a:p>
        </p:txBody>
      </p:sp>
      <p:sp>
        <p:nvSpPr>
          <p:cNvPr id="7" name="Shape 5"/>
          <p:cNvSpPr/>
          <p:nvPr/>
        </p:nvSpPr>
        <p:spPr>
          <a:xfrm>
            <a:off x="793790" y="5057299"/>
            <a:ext cx="446484" cy="446484"/>
          </a:xfrm>
          <a:prstGeom prst="roundRect">
            <a:avLst>
              <a:gd name="adj" fmla="val 18670"/>
            </a:avLst>
          </a:prstGeom>
          <a:solidFill>
            <a:srgbClr val="D9EDF2"/>
          </a:solidFill>
          <a:ln w="7620">
            <a:solidFill>
              <a:srgbClr val="BFD3D8"/>
            </a:solidFill>
            <a:prstDash val="solid"/>
          </a:ln>
        </p:spPr>
      </p:sp>
      <p:sp>
        <p:nvSpPr>
          <p:cNvPr id="8" name="Text 6"/>
          <p:cNvSpPr/>
          <p:nvPr/>
        </p:nvSpPr>
        <p:spPr>
          <a:xfrm>
            <a:off x="1438632" y="5125522"/>
            <a:ext cx="2622233"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Enhanced Connectivity</a:t>
            </a:r>
            <a:endParaRPr lang="en-US" sz="1950" dirty="0"/>
          </a:p>
        </p:txBody>
      </p:sp>
      <p:sp>
        <p:nvSpPr>
          <p:cNvPr id="9" name="Text 7"/>
          <p:cNvSpPr/>
          <p:nvPr/>
        </p:nvSpPr>
        <p:spPr>
          <a:xfrm>
            <a:off x="1438632" y="5634038"/>
            <a:ext cx="5634514"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Benefit from continuous improvements through quarterly updates, ensuring access to the latest features and security enhancements.</a:t>
            </a:r>
            <a:endParaRPr lang="en-US" sz="1550" dirty="0"/>
          </a:p>
        </p:txBody>
      </p:sp>
      <p:sp>
        <p:nvSpPr>
          <p:cNvPr id="10" name="Text 8"/>
          <p:cNvSpPr/>
          <p:nvPr/>
        </p:nvSpPr>
        <p:spPr>
          <a:xfrm>
            <a:off x="7564874" y="259544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E3C4E"/>
                </a:solidFill>
                <a:latin typeface="Host Grotesk Medium" pitchFamily="34" charset="0"/>
                <a:ea typeface="Host Grotesk Medium" pitchFamily="34" charset="-122"/>
                <a:cs typeface="Host Grotesk Medium" pitchFamily="34" charset="-120"/>
              </a:rPr>
              <a:t>For OEMs</a:t>
            </a:r>
            <a:endParaRPr lang="en-US" sz="2300" dirty="0"/>
          </a:p>
        </p:txBody>
      </p:sp>
      <p:sp>
        <p:nvSpPr>
          <p:cNvPr id="11" name="Shape 9"/>
          <p:cNvSpPr/>
          <p:nvPr/>
        </p:nvSpPr>
        <p:spPr>
          <a:xfrm>
            <a:off x="7564874" y="3190756"/>
            <a:ext cx="446484" cy="446484"/>
          </a:xfrm>
          <a:prstGeom prst="roundRect">
            <a:avLst>
              <a:gd name="adj" fmla="val 18670"/>
            </a:avLst>
          </a:prstGeom>
          <a:solidFill>
            <a:srgbClr val="D9EDF2"/>
          </a:solidFill>
          <a:ln w="7620">
            <a:solidFill>
              <a:srgbClr val="BFD3D8"/>
            </a:solidFill>
            <a:prstDash val="solid"/>
          </a:ln>
        </p:spPr>
      </p:sp>
      <p:sp>
        <p:nvSpPr>
          <p:cNvPr id="12" name="Text 10"/>
          <p:cNvSpPr/>
          <p:nvPr/>
        </p:nvSpPr>
        <p:spPr>
          <a:xfrm>
            <a:off x="8209717" y="325897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Flexible Platform</a:t>
            </a:r>
            <a:endParaRPr lang="en-US" sz="1950" dirty="0"/>
          </a:p>
        </p:txBody>
      </p:sp>
      <p:sp>
        <p:nvSpPr>
          <p:cNvPr id="13" name="Text 11"/>
          <p:cNvSpPr/>
          <p:nvPr/>
        </p:nvSpPr>
        <p:spPr>
          <a:xfrm>
            <a:off x="8209717" y="3767495"/>
            <a:ext cx="5634514"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Gain a highly customizable and flexible platform that significantly reduces development time and costs for in-car systems.</a:t>
            </a:r>
            <a:endParaRPr lang="en-US" sz="1550" dirty="0"/>
          </a:p>
        </p:txBody>
      </p:sp>
      <p:sp>
        <p:nvSpPr>
          <p:cNvPr id="14" name="Shape 12"/>
          <p:cNvSpPr/>
          <p:nvPr/>
        </p:nvSpPr>
        <p:spPr>
          <a:xfrm>
            <a:off x="7564874" y="5057299"/>
            <a:ext cx="446484" cy="446484"/>
          </a:xfrm>
          <a:prstGeom prst="roundRect">
            <a:avLst>
              <a:gd name="adj" fmla="val 18670"/>
            </a:avLst>
          </a:prstGeom>
          <a:solidFill>
            <a:srgbClr val="D9EDF2"/>
          </a:solidFill>
          <a:ln w="7620">
            <a:solidFill>
              <a:srgbClr val="BFD3D8"/>
            </a:solidFill>
            <a:prstDash val="solid"/>
          </a:ln>
        </p:spPr>
      </p:sp>
      <p:sp>
        <p:nvSpPr>
          <p:cNvPr id="15" name="Text 13"/>
          <p:cNvSpPr/>
          <p:nvPr/>
        </p:nvSpPr>
        <p:spPr>
          <a:xfrm>
            <a:off x="8209717" y="512552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Innovation Potential</a:t>
            </a:r>
            <a:endParaRPr lang="en-US" sz="1950" dirty="0"/>
          </a:p>
        </p:txBody>
      </p:sp>
      <p:sp>
        <p:nvSpPr>
          <p:cNvPr id="16" name="Text 14"/>
          <p:cNvSpPr/>
          <p:nvPr/>
        </p:nvSpPr>
        <p:spPr>
          <a:xfrm>
            <a:off x="8209717" y="5634038"/>
            <a:ext cx="5634514"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 open-source AOSP option empowers OEMs to build unique, differentiated experiences without dependence on Google Automotive Services (GAS).</a:t>
            </a:r>
            <a:endParaRPr lang="en-US" sz="1550" dirty="0"/>
          </a:p>
        </p:txBody>
      </p:sp>
      <p:pic>
        <p:nvPicPr>
          <p:cNvPr id="17" name="Picture 16"/>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71532" y="6592187"/>
            <a:ext cx="4025493" cy="21992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22577"/>
            <a:ext cx="6966823"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Real-World Impact &amp; Adoption</a:t>
            </a:r>
            <a:endParaRPr lang="en-US" sz="3900" dirty="0"/>
          </a:p>
        </p:txBody>
      </p:sp>
      <p:pic>
        <p:nvPicPr>
          <p:cNvPr id="3" name="Image 0" descr="preencoded.png"/>
          <p:cNvPicPr>
            <a:picLocks noChangeAspect="1"/>
          </p:cNvPicPr>
          <p:nvPr/>
        </p:nvPicPr>
        <p:blipFill>
          <a:blip r:embed="rId3"/>
          <a:stretch>
            <a:fillRect/>
          </a:stretch>
        </p:blipFill>
        <p:spPr>
          <a:xfrm>
            <a:off x="3116104" y="3668197"/>
            <a:ext cx="1267420" cy="793790"/>
          </a:xfrm>
          <a:prstGeom prst="rect">
            <a:avLst/>
          </a:prstGeom>
        </p:spPr>
      </p:pic>
      <p:pic>
        <p:nvPicPr>
          <p:cNvPr id="4" name="Image 1" descr="preencoded.png"/>
          <p:cNvPicPr>
            <a:picLocks noChangeAspect="1"/>
          </p:cNvPicPr>
          <p:nvPr/>
        </p:nvPicPr>
        <p:blipFill>
          <a:blip r:embed="rId4"/>
          <a:stretch>
            <a:fillRect/>
          </a:stretch>
        </p:blipFill>
        <p:spPr>
          <a:xfrm>
            <a:off x="4542234" y="3668197"/>
            <a:ext cx="1267420" cy="793790"/>
          </a:xfrm>
          <a:prstGeom prst="rect">
            <a:avLst/>
          </a:prstGeom>
        </p:spPr>
      </p:pic>
      <p:pic>
        <p:nvPicPr>
          <p:cNvPr id="5" name="Image 2" descr="preencoded.png"/>
          <p:cNvPicPr>
            <a:picLocks noChangeAspect="1"/>
          </p:cNvPicPr>
          <p:nvPr/>
        </p:nvPicPr>
        <p:blipFill>
          <a:blip r:embed="rId5"/>
          <a:stretch>
            <a:fillRect/>
          </a:stretch>
        </p:blipFill>
        <p:spPr>
          <a:xfrm>
            <a:off x="5968365" y="3668197"/>
            <a:ext cx="1267420" cy="793790"/>
          </a:xfrm>
          <a:prstGeom prst="rect">
            <a:avLst/>
          </a:prstGeom>
        </p:spPr>
      </p:pic>
      <p:pic>
        <p:nvPicPr>
          <p:cNvPr id="6" name="Image 3" descr="preencoded.png"/>
          <p:cNvPicPr>
            <a:picLocks noChangeAspect="1"/>
          </p:cNvPicPr>
          <p:nvPr/>
        </p:nvPicPr>
        <p:blipFill>
          <a:blip r:embed="rId6"/>
          <a:stretch>
            <a:fillRect/>
          </a:stretch>
        </p:blipFill>
        <p:spPr>
          <a:xfrm>
            <a:off x="7394496" y="3668197"/>
            <a:ext cx="1267420" cy="793790"/>
          </a:xfrm>
          <a:prstGeom prst="rect">
            <a:avLst/>
          </a:prstGeom>
        </p:spPr>
      </p:pic>
      <p:pic>
        <p:nvPicPr>
          <p:cNvPr id="7" name="Image 4" descr="preencoded.png"/>
          <p:cNvPicPr>
            <a:picLocks noChangeAspect="1"/>
          </p:cNvPicPr>
          <p:nvPr/>
        </p:nvPicPr>
        <p:blipFill>
          <a:blip r:embed="rId7"/>
          <a:stretch>
            <a:fillRect/>
          </a:stretch>
        </p:blipFill>
        <p:spPr>
          <a:xfrm>
            <a:off x="8820626" y="3668197"/>
            <a:ext cx="1267420" cy="793790"/>
          </a:xfrm>
          <a:prstGeom prst="rect">
            <a:avLst/>
          </a:prstGeom>
        </p:spPr>
      </p:pic>
      <p:pic>
        <p:nvPicPr>
          <p:cNvPr id="8" name="Image 5" descr="preencoded.png"/>
          <p:cNvPicPr>
            <a:picLocks noChangeAspect="1"/>
          </p:cNvPicPr>
          <p:nvPr/>
        </p:nvPicPr>
        <p:blipFill>
          <a:blip r:embed="rId8"/>
          <a:stretch>
            <a:fillRect/>
          </a:stretch>
        </p:blipFill>
        <p:spPr>
          <a:xfrm>
            <a:off x="10246757" y="3668197"/>
            <a:ext cx="1267420" cy="793790"/>
          </a:xfrm>
          <a:prstGeom prst="rect">
            <a:avLst/>
          </a:prstGeom>
        </p:spPr>
      </p:pic>
      <p:sp>
        <p:nvSpPr>
          <p:cNvPr id="9" name="Text 1"/>
          <p:cNvSpPr/>
          <p:nvPr/>
        </p:nvSpPr>
        <p:spPr>
          <a:xfrm>
            <a:off x="793790" y="4813935"/>
            <a:ext cx="13042821"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AAOS is rapidly gaining traction across the automotive industry, with major automakers worldwide integrating it into their latest models. This widespread adoption is enhancing both safety and convenience, leading to higher user satisfaction and strengthening brand loyalty. The platform also fosters a growing ecosystem of apps and services specifically tailored for the in-car environment.</a:t>
            </a:r>
            <a:endParaRPr lang="en-US" sz="1550" dirty="0"/>
          </a:p>
        </p:txBody>
      </p:sp>
      <p:pic>
        <p:nvPicPr>
          <p:cNvPr id="10" name="Picture 9"/>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71532" y="6592187"/>
            <a:ext cx="4025493" cy="21992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79508"/>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Conclusion: Android Automotive OS Driving the Future of Connected Cars</a:t>
            </a:r>
            <a:endParaRPr lang="en-US" sz="3900" dirty="0"/>
          </a:p>
        </p:txBody>
      </p:sp>
      <p:sp>
        <p:nvSpPr>
          <p:cNvPr id="3" name="Text 1"/>
          <p:cNvSpPr/>
          <p:nvPr/>
        </p:nvSpPr>
        <p:spPr>
          <a:xfrm>
            <a:off x="793790" y="3416498"/>
            <a:ext cx="1304282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Android Automotive OS is more than just an operating system; it's a transformative platform shaping the future of in-car experiences. By turning vehicles into smart, connected hubs, AAOS is paving the way for safer, richer, and more enjoyable journeys.</a:t>
            </a:r>
            <a:endParaRPr lang="en-US" sz="1550" dirty="0"/>
          </a:p>
        </p:txBody>
      </p:sp>
      <p:pic>
        <p:nvPicPr>
          <p:cNvPr id="4" name="Image 0" descr="preencoded.png"/>
          <p:cNvPicPr>
            <a:picLocks noChangeAspect="1"/>
          </p:cNvPicPr>
          <p:nvPr/>
        </p:nvPicPr>
        <p:blipFill>
          <a:blip r:embed="rId3"/>
          <a:stretch>
            <a:fillRect/>
          </a:stretch>
        </p:blipFill>
        <p:spPr>
          <a:xfrm>
            <a:off x="793790" y="4235053"/>
            <a:ext cx="4347567" cy="793790"/>
          </a:xfrm>
          <a:prstGeom prst="rect">
            <a:avLst/>
          </a:prstGeom>
        </p:spPr>
      </p:pic>
      <p:sp>
        <p:nvSpPr>
          <p:cNvPr id="5" name="Text 2"/>
          <p:cNvSpPr/>
          <p:nvPr/>
        </p:nvSpPr>
        <p:spPr>
          <a:xfrm>
            <a:off x="992148" y="522720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Holistic Solution</a:t>
            </a:r>
            <a:endParaRPr lang="en-US" sz="1950" dirty="0"/>
          </a:p>
        </p:txBody>
      </p:sp>
      <p:sp>
        <p:nvSpPr>
          <p:cNvPr id="6" name="Text 3"/>
          <p:cNvSpPr/>
          <p:nvPr/>
        </p:nvSpPr>
        <p:spPr>
          <a:xfrm>
            <a:off x="992148" y="5656421"/>
            <a:ext cx="395085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Its unique architecture and features adeptly address complex automotive challenges.</a:t>
            </a:r>
            <a:endParaRPr lang="en-US" sz="1550" dirty="0"/>
          </a:p>
        </p:txBody>
      </p:sp>
      <p:pic>
        <p:nvPicPr>
          <p:cNvPr id="7" name="Image 1" descr="preencoded.png"/>
          <p:cNvPicPr>
            <a:picLocks noChangeAspect="1"/>
          </p:cNvPicPr>
          <p:nvPr/>
        </p:nvPicPr>
        <p:blipFill>
          <a:blip r:embed="rId4"/>
          <a:stretch>
            <a:fillRect/>
          </a:stretch>
        </p:blipFill>
        <p:spPr>
          <a:xfrm>
            <a:off x="5141357" y="4235053"/>
            <a:ext cx="4347567" cy="793790"/>
          </a:xfrm>
          <a:prstGeom prst="rect">
            <a:avLst/>
          </a:prstGeom>
        </p:spPr>
      </p:pic>
      <p:sp>
        <p:nvSpPr>
          <p:cNvPr id="8" name="Text 4"/>
          <p:cNvSpPr/>
          <p:nvPr/>
        </p:nvSpPr>
        <p:spPr>
          <a:xfrm>
            <a:off x="5339715" y="522720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Innovation Catalyst</a:t>
            </a:r>
            <a:endParaRPr lang="en-US" sz="1950" dirty="0"/>
          </a:p>
        </p:txBody>
      </p:sp>
      <p:sp>
        <p:nvSpPr>
          <p:cNvPr id="9" name="Text 5"/>
          <p:cNvSpPr/>
          <p:nvPr/>
        </p:nvSpPr>
        <p:spPr>
          <a:xfrm>
            <a:off x="5339715" y="5656421"/>
            <a:ext cx="395085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 platform's flexibility empowers OEMs and developers to innovate freely.</a:t>
            </a:r>
            <a:endParaRPr lang="en-US" sz="1550" dirty="0"/>
          </a:p>
        </p:txBody>
      </p:sp>
      <p:pic>
        <p:nvPicPr>
          <p:cNvPr id="10" name="Image 2" descr="preencoded.png"/>
          <p:cNvPicPr>
            <a:picLocks noChangeAspect="1"/>
          </p:cNvPicPr>
          <p:nvPr/>
        </p:nvPicPr>
        <p:blipFill>
          <a:blip r:embed="rId5"/>
          <a:stretch>
            <a:fillRect/>
          </a:stretch>
        </p:blipFill>
        <p:spPr>
          <a:xfrm>
            <a:off x="9488924" y="4235053"/>
            <a:ext cx="4347567" cy="793790"/>
          </a:xfrm>
          <a:prstGeom prst="rect">
            <a:avLst/>
          </a:prstGeom>
        </p:spPr>
      </p:pic>
      <p:sp>
        <p:nvSpPr>
          <p:cNvPr id="11" name="Text 6"/>
          <p:cNvSpPr/>
          <p:nvPr/>
        </p:nvSpPr>
        <p:spPr>
          <a:xfrm>
            <a:off x="9687282" y="522720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Future-Proofing</a:t>
            </a:r>
            <a:endParaRPr lang="en-US" sz="1950" dirty="0"/>
          </a:p>
        </p:txBody>
      </p:sp>
      <p:sp>
        <p:nvSpPr>
          <p:cNvPr id="12" name="Text 7"/>
          <p:cNvSpPr/>
          <p:nvPr/>
        </p:nvSpPr>
        <p:spPr>
          <a:xfrm>
            <a:off x="9687282" y="5656421"/>
            <a:ext cx="395085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AAOS ensures a path to smarter, safer, and more enjoyable driving for years to come.</a:t>
            </a:r>
            <a:endParaRPr lang="en-US" sz="1550" dirty="0"/>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71532" y="6592187"/>
            <a:ext cx="4025493" cy="21992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630400" cy="8229601"/>
          </a:xfrm>
          <a:prstGeom prst="rect">
            <a:avLst/>
          </a:prstGeom>
        </p:spPr>
      </p:pic>
    </p:spTree>
    <p:extLst>
      <p:ext uri="{BB962C8B-B14F-4D97-AF65-F5344CB8AC3E}">
        <p14:creationId xmlns:p14="http://schemas.microsoft.com/office/powerpoint/2010/main" val="99551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24351"/>
            <a:ext cx="7462957"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What is Android Automotive OS?</a:t>
            </a:r>
            <a:endParaRPr lang="en-US" sz="3900" dirty="0"/>
          </a:p>
        </p:txBody>
      </p:sp>
      <p:pic>
        <p:nvPicPr>
          <p:cNvPr id="3" name="Image 0" descr="preencoded.png"/>
          <p:cNvPicPr>
            <a:picLocks noChangeAspect="1"/>
          </p:cNvPicPr>
          <p:nvPr/>
        </p:nvPicPr>
        <p:blipFill>
          <a:blip r:embed="rId3"/>
          <a:stretch>
            <a:fillRect/>
          </a:stretch>
        </p:blipFill>
        <p:spPr>
          <a:xfrm>
            <a:off x="793790" y="3441263"/>
            <a:ext cx="496133" cy="496133"/>
          </a:xfrm>
          <a:prstGeom prst="rect">
            <a:avLst/>
          </a:prstGeom>
        </p:spPr>
      </p:pic>
      <p:sp>
        <p:nvSpPr>
          <p:cNvPr id="4" name="Text 1"/>
          <p:cNvSpPr/>
          <p:nvPr/>
        </p:nvSpPr>
        <p:spPr>
          <a:xfrm>
            <a:off x="793790" y="418540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Full-Stack Integration</a:t>
            </a:r>
            <a:endParaRPr lang="en-US" sz="1950" dirty="0"/>
          </a:p>
        </p:txBody>
      </p:sp>
      <p:sp>
        <p:nvSpPr>
          <p:cNvPr id="5" name="Text 2"/>
          <p:cNvSpPr/>
          <p:nvPr/>
        </p:nvSpPr>
        <p:spPr>
          <a:xfrm>
            <a:off x="793790" y="4614624"/>
            <a:ext cx="4182189"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AAOS is a comprehensive, open-source operating system built directly into the vehicle's hardware, providing a seamless, integrated experience.</a:t>
            </a:r>
            <a:endParaRPr lang="en-US" sz="1550" dirty="0"/>
          </a:p>
        </p:txBody>
      </p:sp>
      <p:pic>
        <p:nvPicPr>
          <p:cNvPr id="6" name="Image 1" descr="preencoded.png"/>
          <p:cNvPicPr>
            <a:picLocks noChangeAspect="1"/>
          </p:cNvPicPr>
          <p:nvPr/>
        </p:nvPicPr>
        <p:blipFill>
          <a:blip r:embed="rId4"/>
          <a:stretch>
            <a:fillRect/>
          </a:stretch>
        </p:blipFill>
        <p:spPr>
          <a:xfrm>
            <a:off x="5223986" y="3441263"/>
            <a:ext cx="496133" cy="496133"/>
          </a:xfrm>
          <a:prstGeom prst="rect">
            <a:avLst/>
          </a:prstGeom>
        </p:spPr>
      </p:pic>
      <p:sp>
        <p:nvSpPr>
          <p:cNvPr id="7" name="Text 3"/>
          <p:cNvSpPr/>
          <p:nvPr/>
        </p:nvSpPr>
        <p:spPr>
          <a:xfrm>
            <a:off x="5223986" y="418540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In-Car Design</a:t>
            </a:r>
            <a:endParaRPr lang="en-US" sz="1950" dirty="0"/>
          </a:p>
        </p:txBody>
      </p:sp>
      <p:sp>
        <p:nvSpPr>
          <p:cNvPr id="8" name="Text 4"/>
          <p:cNvSpPr/>
          <p:nvPr/>
        </p:nvSpPr>
        <p:spPr>
          <a:xfrm>
            <a:off x="5223986" y="4614624"/>
            <a:ext cx="4182308"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It's engineered specifically for automotive environments, focusing on infotainment, navigation, and critical vehicle control functions, unlike a smartphone projection.</a:t>
            </a:r>
            <a:endParaRPr lang="en-US" sz="1550" dirty="0"/>
          </a:p>
        </p:txBody>
      </p:sp>
      <p:pic>
        <p:nvPicPr>
          <p:cNvPr id="9" name="Image 2" descr="preencoded.png"/>
          <p:cNvPicPr>
            <a:picLocks noChangeAspect="1"/>
          </p:cNvPicPr>
          <p:nvPr/>
        </p:nvPicPr>
        <p:blipFill>
          <a:blip r:embed="rId5"/>
          <a:stretch>
            <a:fillRect/>
          </a:stretch>
        </p:blipFill>
        <p:spPr>
          <a:xfrm>
            <a:off x="9654302" y="3441263"/>
            <a:ext cx="496133" cy="496133"/>
          </a:xfrm>
          <a:prstGeom prst="rect">
            <a:avLst/>
          </a:prstGeom>
        </p:spPr>
      </p:pic>
      <p:sp>
        <p:nvSpPr>
          <p:cNvPr id="10" name="Text 5"/>
          <p:cNvSpPr/>
          <p:nvPr/>
        </p:nvSpPr>
        <p:spPr>
          <a:xfrm>
            <a:off x="9654302" y="418540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Smart Driving</a:t>
            </a:r>
            <a:endParaRPr lang="en-US" sz="1950" dirty="0"/>
          </a:p>
        </p:txBody>
      </p:sp>
      <p:sp>
        <p:nvSpPr>
          <p:cNvPr id="11" name="Text 6"/>
          <p:cNvSpPr/>
          <p:nvPr/>
        </p:nvSpPr>
        <p:spPr>
          <a:xfrm>
            <a:off x="9654302" y="4614624"/>
            <a:ext cx="4182308"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AAOS powers intelligent, connected, and safe driving experiences, making vehicles smarter and more intuitive for users worldwide.</a:t>
            </a:r>
            <a:endParaRPr lang="en-US" sz="1550" dirty="0"/>
          </a:p>
        </p:txBody>
      </p:sp>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71532" y="6592187"/>
            <a:ext cx="4025493" cy="21992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71532" y="6592187"/>
            <a:ext cx="4025493" cy="21992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093" y="669852"/>
            <a:ext cx="10058400" cy="6705600"/>
          </a:xfrm>
          <a:prstGeom prst="rect">
            <a:avLst/>
          </a:prstGeom>
        </p:spPr>
      </p:pic>
    </p:spTree>
    <p:extLst>
      <p:ext uri="{BB962C8B-B14F-4D97-AF65-F5344CB8AC3E}">
        <p14:creationId xmlns:p14="http://schemas.microsoft.com/office/powerpoint/2010/main" val="962570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3418" y="463034"/>
            <a:ext cx="10462855" cy="526256"/>
          </a:xfrm>
          <a:prstGeom prst="rect">
            <a:avLst/>
          </a:prstGeom>
          <a:noFill/>
          <a:ln/>
        </p:spPr>
        <p:txBody>
          <a:bodyPr wrap="none" lIns="0" tIns="0" rIns="0" bIns="0" rtlCol="0" anchor="t"/>
          <a:lstStyle/>
          <a:p>
            <a:pPr marL="0" indent="0" algn="l">
              <a:lnSpc>
                <a:spcPts val="4100"/>
              </a:lnSpc>
              <a:buNone/>
            </a:pPr>
            <a:r>
              <a:rPr lang="en-US" sz="3300" dirty="0">
                <a:solidFill>
                  <a:srgbClr val="2E3C4E"/>
                </a:solidFill>
                <a:latin typeface="Host Grotesk Medium" pitchFamily="34" charset="0"/>
                <a:ea typeface="Host Grotesk Medium" pitchFamily="34" charset="-122"/>
                <a:cs typeface="Host Grotesk Medium" pitchFamily="34" charset="-120"/>
              </a:rPr>
              <a:t>AAOS Architecture: Layered for Automotive Excellence</a:t>
            </a:r>
            <a:endParaRPr lang="en-US" sz="3300" dirty="0"/>
          </a:p>
        </p:txBody>
      </p:sp>
      <p:pic>
        <p:nvPicPr>
          <p:cNvPr id="3" name="Image 0" descr="preencoded.png"/>
          <p:cNvPicPr>
            <a:picLocks noChangeAspect="1"/>
          </p:cNvPicPr>
          <p:nvPr/>
        </p:nvPicPr>
        <p:blipFill>
          <a:blip r:embed="rId3"/>
          <a:stretch>
            <a:fillRect/>
          </a:stretch>
        </p:blipFill>
        <p:spPr>
          <a:xfrm>
            <a:off x="1182648" y="1325999"/>
            <a:ext cx="12264985" cy="6367105"/>
          </a:xfrm>
          <a:prstGeom prst="rect">
            <a:avLst/>
          </a:prstGeom>
        </p:spPr>
      </p:pic>
      <p:sp>
        <p:nvSpPr>
          <p:cNvPr id="4" name="Text 1"/>
          <p:cNvSpPr/>
          <p:nvPr/>
        </p:nvSpPr>
        <p:spPr>
          <a:xfrm>
            <a:off x="7160965" y="6372007"/>
            <a:ext cx="3218317" cy="373595"/>
          </a:xfrm>
          <a:prstGeom prst="rect">
            <a:avLst/>
          </a:prstGeom>
          <a:noFill/>
          <a:ln/>
        </p:spPr>
        <p:txBody>
          <a:bodyPr wrap="none" lIns="0" tIns="0" rIns="0" bIns="0" rtlCol="0" anchor="t"/>
          <a:lstStyle/>
          <a:p>
            <a:pPr marL="0" indent="0" algn="l">
              <a:lnSpc>
                <a:spcPts val="1650"/>
              </a:lnSpc>
              <a:buNone/>
            </a:pPr>
            <a:r>
              <a:rPr lang="en-US" sz="1350" dirty="0">
                <a:solidFill>
                  <a:srgbClr val="384653"/>
                </a:solidFill>
                <a:latin typeface="Host Grotesk Medium" pitchFamily="34" charset="0"/>
                <a:ea typeface="Host Grotesk Medium" pitchFamily="34" charset="-122"/>
                <a:cs typeface="Host Grotesk Medium" pitchFamily="34" charset="-120"/>
              </a:rPr>
              <a:t>Vehicle Hardware Layer</a:t>
            </a:r>
            <a:endParaRPr lang="en-US" sz="1350" dirty="0"/>
          </a:p>
        </p:txBody>
      </p:sp>
      <p:sp>
        <p:nvSpPr>
          <p:cNvPr id="5" name="Text 2"/>
          <p:cNvSpPr/>
          <p:nvPr/>
        </p:nvSpPr>
        <p:spPr>
          <a:xfrm>
            <a:off x="7160965" y="6851870"/>
            <a:ext cx="5459474" cy="298877"/>
          </a:xfrm>
          <a:prstGeom prst="rect">
            <a:avLst/>
          </a:prstGeom>
          <a:noFill/>
          <a:ln/>
        </p:spPr>
        <p:txBody>
          <a:bodyPr wrap="none" lIns="0" tIns="0" rIns="0" bIns="0" rtlCol="0" anchor="t"/>
          <a:lstStyle/>
          <a:p>
            <a:pPr marL="0" indent="0" algn="l">
              <a:lnSpc>
                <a:spcPts val="1350"/>
              </a:lnSpc>
              <a:buNone/>
            </a:pPr>
            <a:r>
              <a:rPr lang="en-US" sz="1050" dirty="0">
                <a:solidFill>
                  <a:srgbClr val="384653"/>
                </a:solidFill>
                <a:latin typeface="Roboto" pitchFamily="34" charset="0"/>
                <a:ea typeface="Roboto" pitchFamily="34" charset="-122"/>
                <a:cs typeface="Roboto" pitchFamily="34" charset="-120"/>
              </a:rPr>
              <a:t>Linux kernel, BSP</a:t>
            </a:r>
            <a:endParaRPr lang="en-US" sz="1050" dirty="0"/>
          </a:p>
        </p:txBody>
      </p:sp>
      <p:pic>
        <p:nvPicPr>
          <p:cNvPr id="6" name="Image 1" descr="preencoded.png"/>
          <p:cNvPicPr>
            <a:picLocks noChangeAspect="1"/>
          </p:cNvPicPr>
          <p:nvPr/>
        </p:nvPicPr>
        <p:blipFill>
          <a:blip r:embed="rId4"/>
          <a:stretch>
            <a:fillRect/>
          </a:stretch>
        </p:blipFill>
        <p:spPr>
          <a:xfrm>
            <a:off x="4061991" y="6103849"/>
            <a:ext cx="597753" cy="597753"/>
          </a:xfrm>
          <a:prstGeom prst="rect">
            <a:avLst/>
          </a:prstGeom>
        </p:spPr>
      </p:pic>
      <p:sp>
        <p:nvSpPr>
          <p:cNvPr id="7" name="Text 3"/>
          <p:cNvSpPr/>
          <p:nvPr/>
        </p:nvSpPr>
        <p:spPr>
          <a:xfrm>
            <a:off x="7160965" y="4870984"/>
            <a:ext cx="2988763" cy="373595"/>
          </a:xfrm>
          <a:prstGeom prst="rect">
            <a:avLst/>
          </a:prstGeom>
          <a:noFill/>
          <a:ln/>
        </p:spPr>
        <p:txBody>
          <a:bodyPr wrap="none" lIns="0" tIns="0" rIns="0" bIns="0" rtlCol="0" anchor="t"/>
          <a:lstStyle/>
          <a:p>
            <a:pPr marL="0" indent="0" algn="l">
              <a:lnSpc>
                <a:spcPts val="1650"/>
              </a:lnSpc>
              <a:buNone/>
            </a:pPr>
            <a:r>
              <a:rPr lang="en-US" sz="1350" dirty="0">
                <a:solidFill>
                  <a:srgbClr val="384653"/>
                </a:solidFill>
                <a:latin typeface="Host Grotesk Medium" pitchFamily="34" charset="0"/>
                <a:ea typeface="Host Grotesk Medium" pitchFamily="34" charset="-122"/>
                <a:cs typeface="Host Grotesk Medium" pitchFamily="34" charset="-120"/>
              </a:rPr>
              <a:t>Service Layer</a:t>
            </a:r>
            <a:endParaRPr lang="en-US" sz="1350" dirty="0"/>
          </a:p>
        </p:txBody>
      </p:sp>
      <p:sp>
        <p:nvSpPr>
          <p:cNvPr id="8" name="Text 4"/>
          <p:cNvSpPr/>
          <p:nvPr/>
        </p:nvSpPr>
        <p:spPr>
          <a:xfrm>
            <a:off x="7160965" y="5350846"/>
            <a:ext cx="5459474" cy="298877"/>
          </a:xfrm>
          <a:prstGeom prst="rect">
            <a:avLst/>
          </a:prstGeom>
          <a:noFill/>
          <a:ln/>
        </p:spPr>
        <p:txBody>
          <a:bodyPr wrap="none" lIns="0" tIns="0" rIns="0" bIns="0" rtlCol="0" anchor="t"/>
          <a:lstStyle/>
          <a:p>
            <a:pPr marL="0" indent="0" algn="l">
              <a:lnSpc>
                <a:spcPts val="1350"/>
              </a:lnSpc>
              <a:buNone/>
            </a:pPr>
            <a:r>
              <a:rPr lang="en-US" sz="1050" dirty="0">
                <a:solidFill>
                  <a:srgbClr val="384653"/>
                </a:solidFill>
                <a:latin typeface="Roboto" pitchFamily="34" charset="0"/>
                <a:ea typeface="Roboto" pitchFamily="34" charset="-122"/>
                <a:cs typeface="Roboto" pitchFamily="34" charset="-120"/>
              </a:rPr>
              <a:t>Car Managers, Services</a:t>
            </a:r>
            <a:endParaRPr lang="en-US" sz="1050" dirty="0"/>
          </a:p>
        </p:txBody>
      </p:sp>
      <p:pic>
        <p:nvPicPr>
          <p:cNvPr id="9" name="Image 2" descr="preencoded.png"/>
          <p:cNvPicPr>
            <a:picLocks noChangeAspect="1"/>
          </p:cNvPicPr>
          <p:nvPr/>
        </p:nvPicPr>
        <p:blipFill>
          <a:blip r:embed="rId5"/>
          <a:stretch>
            <a:fillRect/>
          </a:stretch>
        </p:blipFill>
        <p:spPr>
          <a:xfrm>
            <a:off x="4061991" y="4589542"/>
            <a:ext cx="597753" cy="597752"/>
          </a:xfrm>
          <a:prstGeom prst="rect">
            <a:avLst/>
          </a:prstGeom>
        </p:spPr>
      </p:pic>
      <p:sp>
        <p:nvSpPr>
          <p:cNvPr id="10" name="Text 5"/>
          <p:cNvSpPr/>
          <p:nvPr/>
        </p:nvSpPr>
        <p:spPr>
          <a:xfrm>
            <a:off x="7160965" y="3356677"/>
            <a:ext cx="2988763" cy="373596"/>
          </a:xfrm>
          <a:prstGeom prst="rect">
            <a:avLst/>
          </a:prstGeom>
          <a:noFill/>
          <a:ln/>
        </p:spPr>
        <p:txBody>
          <a:bodyPr wrap="none" lIns="0" tIns="0" rIns="0" bIns="0" rtlCol="0" anchor="t"/>
          <a:lstStyle/>
          <a:p>
            <a:pPr marL="0" indent="0" algn="l">
              <a:lnSpc>
                <a:spcPts val="1650"/>
              </a:lnSpc>
              <a:buNone/>
            </a:pPr>
            <a:r>
              <a:rPr lang="en-US" sz="1350" dirty="0">
                <a:solidFill>
                  <a:srgbClr val="384653"/>
                </a:solidFill>
                <a:latin typeface="Host Grotesk Medium" pitchFamily="34" charset="0"/>
                <a:ea typeface="Host Grotesk Medium" pitchFamily="34" charset="-122"/>
                <a:cs typeface="Host Grotesk Medium" pitchFamily="34" charset="-120"/>
              </a:rPr>
              <a:t>Framework Layer</a:t>
            </a:r>
            <a:endParaRPr lang="en-US" sz="1350" dirty="0"/>
          </a:p>
        </p:txBody>
      </p:sp>
      <p:sp>
        <p:nvSpPr>
          <p:cNvPr id="11" name="Text 6"/>
          <p:cNvSpPr/>
          <p:nvPr/>
        </p:nvSpPr>
        <p:spPr>
          <a:xfrm>
            <a:off x="7160965" y="3836540"/>
            <a:ext cx="5459474" cy="298877"/>
          </a:xfrm>
          <a:prstGeom prst="rect">
            <a:avLst/>
          </a:prstGeom>
          <a:noFill/>
          <a:ln/>
        </p:spPr>
        <p:txBody>
          <a:bodyPr wrap="none" lIns="0" tIns="0" rIns="0" bIns="0" rtlCol="0" anchor="t"/>
          <a:lstStyle/>
          <a:p>
            <a:pPr marL="0" indent="0" algn="l">
              <a:lnSpc>
                <a:spcPts val="1350"/>
              </a:lnSpc>
              <a:buNone/>
            </a:pPr>
            <a:r>
              <a:rPr lang="en-US" sz="1050" dirty="0">
                <a:solidFill>
                  <a:srgbClr val="384653"/>
                </a:solidFill>
                <a:latin typeface="Roboto" pitchFamily="34" charset="0"/>
                <a:ea typeface="Roboto" pitchFamily="34" charset="-122"/>
                <a:cs typeface="Roboto" pitchFamily="34" charset="-120"/>
              </a:rPr>
              <a:t>Car API, Android APIs</a:t>
            </a:r>
            <a:endParaRPr lang="en-US" sz="1050" dirty="0"/>
          </a:p>
        </p:txBody>
      </p:sp>
      <p:pic>
        <p:nvPicPr>
          <p:cNvPr id="12" name="Image 3" descr="preencoded.png"/>
          <p:cNvPicPr>
            <a:picLocks noChangeAspect="1"/>
          </p:cNvPicPr>
          <p:nvPr/>
        </p:nvPicPr>
        <p:blipFill>
          <a:blip r:embed="rId6"/>
          <a:stretch>
            <a:fillRect/>
          </a:stretch>
        </p:blipFill>
        <p:spPr>
          <a:xfrm>
            <a:off x="4061991" y="3327620"/>
            <a:ext cx="597753" cy="597753"/>
          </a:xfrm>
          <a:prstGeom prst="rect">
            <a:avLst/>
          </a:prstGeom>
        </p:spPr>
      </p:pic>
      <p:sp>
        <p:nvSpPr>
          <p:cNvPr id="13" name="Text 7"/>
          <p:cNvSpPr/>
          <p:nvPr/>
        </p:nvSpPr>
        <p:spPr>
          <a:xfrm>
            <a:off x="7160965" y="1868937"/>
            <a:ext cx="2988763" cy="373595"/>
          </a:xfrm>
          <a:prstGeom prst="rect">
            <a:avLst/>
          </a:prstGeom>
          <a:noFill/>
          <a:ln/>
        </p:spPr>
        <p:txBody>
          <a:bodyPr wrap="none" lIns="0" tIns="0" rIns="0" bIns="0" rtlCol="0" anchor="t"/>
          <a:lstStyle/>
          <a:p>
            <a:pPr marL="0" indent="0" algn="l">
              <a:lnSpc>
                <a:spcPts val="1650"/>
              </a:lnSpc>
              <a:buNone/>
            </a:pPr>
            <a:r>
              <a:rPr lang="en-US" sz="1350" dirty="0">
                <a:solidFill>
                  <a:srgbClr val="384653"/>
                </a:solidFill>
                <a:latin typeface="Host Grotesk Medium" pitchFamily="34" charset="0"/>
                <a:ea typeface="Host Grotesk Medium" pitchFamily="34" charset="-122"/>
                <a:cs typeface="Host Grotesk Medium" pitchFamily="34" charset="-120"/>
              </a:rPr>
              <a:t>Application Layer</a:t>
            </a:r>
            <a:endParaRPr lang="en-US" sz="1350" dirty="0"/>
          </a:p>
        </p:txBody>
      </p:sp>
      <p:sp>
        <p:nvSpPr>
          <p:cNvPr id="14" name="Text 8"/>
          <p:cNvSpPr/>
          <p:nvPr/>
        </p:nvSpPr>
        <p:spPr>
          <a:xfrm>
            <a:off x="7160965" y="2348800"/>
            <a:ext cx="5459474" cy="298876"/>
          </a:xfrm>
          <a:prstGeom prst="rect">
            <a:avLst/>
          </a:prstGeom>
          <a:noFill/>
          <a:ln/>
        </p:spPr>
        <p:txBody>
          <a:bodyPr wrap="none" lIns="0" tIns="0" rIns="0" bIns="0" rtlCol="0" anchor="t"/>
          <a:lstStyle/>
          <a:p>
            <a:pPr marL="0" indent="0" algn="l">
              <a:lnSpc>
                <a:spcPts val="1350"/>
              </a:lnSpc>
              <a:buNone/>
            </a:pPr>
            <a:r>
              <a:rPr lang="en-US" sz="1050" dirty="0">
                <a:solidFill>
                  <a:srgbClr val="384653"/>
                </a:solidFill>
                <a:latin typeface="Roboto" pitchFamily="34" charset="0"/>
                <a:ea typeface="Roboto" pitchFamily="34" charset="-122"/>
                <a:cs typeface="Roboto" pitchFamily="34" charset="-120"/>
              </a:rPr>
              <a:t>Car Launcher, OEM apps</a:t>
            </a:r>
            <a:endParaRPr lang="en-US" sz="1050" dirty="0"/>
          </a:p>
        </p:txBody>
      </p:sp>
      <p:pic>
        <p:nvPicPr>
          <p:cNvPr id="15" name="Image 4" descr="preencoded.png"/>
          <p:cNvPicPr>
            <a:picLocks noChangeAspect="1"/>
          </p:cNvPicPr>
          <p:nvPr/>
        </p:nvPicPr>
        <p:blipFill>
          <a:blip r:embed="rId7"/>
          <a:stretch>
            <a:fillRect/>
          </a:stretch>
        </p:blipFill>
        <p:spPr>
          <a:xfrm>
            <a:off x="4061991" y="1959431"/>
            <a:ext cx="597753" cy="597753"/>
          </a:xfrm>
          <a:prstGeom prst="rect">
            <a:avLst/>
          </a:prstGeom>
        </p:spPr>
      </p:pic>
      <p:sp>
        <p:nvSpPr>
          <p:cNvPr id="16" name="Text 9"/>
          <p:cNvSpPr/>
          <p:nvPr/>
        </p:nvSpPr>
        <p:spPr>
          <a:xfrm>
            <a:off x="90582" y="7467886"/>
            <a:ext cx="13283565" cy="505063"/>
          </a:xfrm>
          <a:prstGeom prst="rect">
            <a:avLst/>
          </a:prstGeom>
          <a:noFill/>
          <a:ln/>
        </p:spPr>
        <p:txBody>
          <a:bodyPr wrap="square" lIns="0" tIns="0" rIns="0" bIns="0" rtlCol="0" anchor="t"/>
          <a:lstStyle/>
          <a:p>
            <a:pPr marL="0" indent="0" algn="l">
              <a:lnSpc>
                <a:spcPts val="1950"/>
              </a:lnSpc>
              <a:buNone/>
            </a:pPr>
            <a:r>
              <a:rPr lang="en-US" sz="1300" dirty="0">
                <a:solidFill>
                  <a:srgbClr val="384653"/>
                </a:solidFill>
                <a:latin typeface="Roboto" pitchFamily="34" charset="0"/>
                <a:ea typeface="Roboto" pitchFamily="34" charset="-122"/>
                <a:cs typeface="Roboto" pitchFamily="34" charset="-120"/>
              </a:rPr>
              <a:t>The AAOS architecture is designed with distinct layers to ensure robust performance, security, and adaptability for the complex automotive environment. Each layer plays a crucial role in bridging user interactions with vehicle hardware.</a:t>
            </a:r>
            <a:endParaRPr lang="en-US" sz="1300" dirty="0"/>
          </a:p>
        </p:txBody>
      </p:sp>
      <p:pic>
        <p:nvPicPr>
          <p:cNvPr id="17" name="Picture 16"/>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282080" y="7181439"/>
            <a:ext cx="2808620" cy="15344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799" y="1180690"/>
            <a:ext cx="8068801" cy="5868219"/>
          </a:xfrm>
          <a:prstGeom prst="rect">
            <a:avLst/>
          </a:prstGeom>
        </p:spPr>
      </p:pic>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282080" y="7181439"/>
            <a:ext cx="2808620" cy="1534466"/>
          </a:xfrm>
          <a:prstGeom prst="rect">
            <a:avLst/>
          </a:prstGeom>
        </p:spPr>
      </p:pic>
    </p:spTree>
    <p:extLst>
      <p:ext uri="{BB962C8B-B14F-4D97-AF65-F5344CB8AC3E}">
        <p14:creationId xmlns:p14="http://schemas.microsoft.com/office/powerpoint/2010/main" val="2089702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765816"/>
            <a:ext cx="11458337"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Deep Dive: Key Components of AAOS Architecture</a:t>
            </a:r>
            <a:endParaRPr lang="en-US" sz="3900" dirty="0"/>
          </a:p>
        </p:txBody>
      </p:sp>
      <p:sp>
        <p:nvSpPr>
          <p:cNvPr id="3" name="Text 1"/>
          <p:cNvSpPr/>
          <p:nvPr/>
        </p:nvSpPr>
        <p:spPr>
          <a:xfrm>
            <a:off x="793790" y="288190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Car System UI</a:t>
            </a:r>
            <a:endParaRPr lang="en-US" sz="1950" dirty="0"/>
          </a:p>
        </p:txBody>
      </p:sp>
      <p:sp>
        <p:nvSpPr>
          <p:cNvPr id="4" name="Text 2"/>
          <p:cNvSpPr/>
          <p:nvPr/>
        </p:nvSpPr>
        <p:spPr>
          <a:xfrm>
            <a:off x="793790" y="3390424"/>
            <a:ext cx="6279356"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Manages the user interface elements like status bars, navigation, and HVAC controls, all optimized for minimal driver distraction and ease of use while driving.</a:t>
            </a:r>
            <a:endParaRPr lang="en-US" sz="1550" dirty="0"/>
          </a:p>
        </p:txBody>
      </p:sp>
      <p:sp>
        <p:nvSpPr>
          <p:cNvPr id="5" name="Text 3"/>
          <p:cNvSpPr/>
          <p:nvPr/>
        </p:nvSpPr>
        <p:spPr>
          <a:xfrm>
            <a:off x="7564874" y="288190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Car API</a:t>
            </a:r>
            <a:endParaRPr lang="en-US" sz="1950" dirty="0"/>
          </a:p>
        </p:txBody>
      </p:sp>
      <p:sp>
        <p:nvSpPr>
          <p:cNvPr id="6" name="Text 4"/>
          <p:cNvSpPr/>
          <p:nvPr/>
        </p:nvSpPr>
        <p:spPr>
          <a:xfrm>
            <a:off x="7564874" y="3390424"/>
            <a:ext cx="6279356"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This crucial interface allows applications to securely access vehicle data such as speed, fuel levels, climate control settings, and other sensors, enhancing in-car app functionality.</a:t>
            </a:r>
            <a:endParaRPr lang="en-US" sz="1550" dirty="0"/>
          </a:p>
        </p:txBody>
      </p:sp>
      <p:sp>
        <p:nvSpPr>
          <p:cNvPr id="7" name="Text 5"/>
          <p:cNvSpPr/>
          <p:nvPr/>
        </p:nvSpPr>
        <p:spPr>
          <a:xfrm>
            <a:off x="793790" y="488358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CarService</a:t>
            </a:r>
            <a:endParaRPr lang="en-US" sz="1950" dirty="0"/>
          </a:p>
        </p:txBody>
      </p:sp>
      <p:sp>
        <p:nvSpPr>
          <p:cNvPr id="8" name="Text 6"/>
          <p:cNvSpPr/>
          <p:nvPr/>
        </p:nvSpPr>
        <p:spPr>
          <a:xfrm>
            <a:off x="793790" y="5392103"/>
            <a:ext cx="6279356"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 persistent background service that handles the integration of media, phone connectivity, and various vehicle systems, ensuring smooth operation and reliable communication between components.</a:t>
            </a:r>
            <a:endParaRPr lang="en-US" sz="1550" dirty="0"/>
          </a:p>
        </p:txBody>
      </p:sp>
      <p:sp>
        <p:nvSpPr>
          <p:cNvPr id="9" name="Text 7"/>
          <p:cNvSpPr/>
          <p:nvPr/>
        </p:nvSpPr>
        <p:spPr>
          <a:xfrm>
            <a:off x="7564874" y="4883587"/>
            <a:ext cx="3969187" cy="310158"/>
          </a:xfrm>
          <a:prstGeom prst="rect">
            <a:avLst/>
          </a:prstGeom>
          <a:noFill/>
          <a:ln/>
        </p:spPr>
        <p:txBody>
          <a:bodyPr wrap="none" lIns="0" tIns="0" rIns="0" bIns="0" rtlCol="0" anchor="t"/>
          <a:lstStyle/>
          <a:p>
            <a:pPr marL="0" indent="0" algn="l">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Google Automotive Services (GAS)</a:t>
            </a:r>
            <a:endParaRPr lang="en-US" sz="1950" dirty="0"/>
          </a:p>
        </p:txBody>
      </p:sp>
      <p:sp>
        <p:nvSpPr>
          <p:cNvPr id="10" name="Text 8"/>
          <p:cNvSpPr/>
          <p:nvPr/>
        </p:nvSpPr>
        <p:spPr>
          <a:xfrm>
            <a:off x="7564874" y="5392103"/>
            <a:ext cx="6279356"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Optional but powerful, GAS provides integrated Google services like Maps for navigation, Google Assistant for voice commands, and the Play Store for app downloads, enriching the user experience.</a:t>
            </a:r>
            <a:endParaRPr lang="en-US" sz="1550" dirty="0"/>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71532" y="6592187"/>
            <a:ext cx="4025493" cy="21992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69908"/>
            <a:ext cx="10258187"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How AAOS Differs from Standard Android OS</a:t>
            </a:r>
            <a:endParaRPr lang="en-US" sz="3900" dirty="0"/>
          </a:p>
        </p:txBody>
      </p:sp>
      <p:sp>
        <p:nvSpPr>
          <p:cNvPr id="3" name="Shape 1"/>
          <p:cNvSpPr/>
          <p:nvPr/>
        </p:nvSpPr>
        <p:spPr>
          <a:xfrm>
            <a:off x="793790" y="2484477"/>
            <a:ext cx="6422231" cy="2039541"/>
          </a:xfrm>
          <a:prstGeom prst="roundRect">
            <a:avLst>
              <a:gd name="adj" fmla="val 5380"/>
            </a:avLst>
          </a:prstGeom>
          <a:solidFill>
            <a:srgbClr val="FAF9F5"/>
          </a:solidFill>
          <a:ln/>
        </p:spPr>
      </p:sp>
      <p:pic>
        <p:nvPicPr>
          <p:cNvPr id="4" name="Image 0" descr="preencoded.png"/>
          <p:cNvPicPr>
            <a:picLocks noChangeAspect="1"/>
          </p:cNvPicPr>
          <p:nvPr/>
        </p:nvPicPr>
        <p:blipFill>
          <a:blip r:embed="rId3"/>
          <a:stretch>
            <a:fillRect/>
          </a:stretch>
        </p:blipFill>
        <p:spPr>
          <a:xfrm>
            <a:off x="793790" y="2461617"/>
            <a:ext cx="6422231" cy="91440"/>
          </a:xfrm>
          <a:prstGeom prst="rect">
            <a:avLst/>
          </a:prstGeom>
        </p:spPr>
      </p:pic>
      <p:pic>
        <p:nvPicPr>
          <p:cNvPr id="5" name="Image 1" descr="preencoded.png"/>
          <p:cNvPicPr>
            <a:picLocks noChangeAspect="1"/>
          </p:cNvPicPr>
          <p:nvPr/>
        </p:nvPicPr>
        <p:blipFill>
          <a:blip r:embed="rId4"/>
          <a:stretch>
            <a:fillRect/>
          </a:stretch>
        </p:blipFill>
        <p:spPr>
          <a:xfrm>
            <a:off x="3707249" y="2186821"/>
            <a:ext cx="595313" cy="595313"/>
          </a:xfrm>
          <a:prstGeom prst="rect">
            <a:avLst/>
          </a:prstGeom>
        </p:spPr>
      </p:pic>
      <p:sp>
        <p:nvSpPr>
          <p:cNvPr id="6" name="Text 2"/>
          <p:cNvSpPr/>
          <p:nvPr/>
        </p:nvSpPr>
        <p:spPr>
          <a:xfrm>
            <a:off x="3885843" y="2335649"/>
            <a:ext cx="238125" cy="297656"/>
          </a:xfrm>
          <a:prstGeom prst="rect">
            <a:avLst/>
          </a:prstGeom>
          <a:noFill/>
          <a:ln/>
        </p:spPr>
        <p:txBody>
          <a:bodyPr wrap="none" lIns="0" tIns="0" rIns="0" bIns="0" rtlCol="0" anchor="t"/>
          <a:lstStyle/>
          <a:p>
            <a:pPr marL="0" indent="0" algn="l">
              <a:lnSpc>
                <a:spcPts val="2800"/>
              </a:lnSpc>
              <a:buNone/>
            </a:pPr>
            <a:r>
              <a:rPr lang="en-US" sz="1850" dirty="0">
                <a:solidFill>
                  <a:srgbClr val="000000"/>
                </a:solidFill>
                <a:latin typeface="Host Grotesk Medium" pitchFamily="34" charset="0"/>
                <a:ea typeface="Host Grotesk Medium" pitchFamily="34" charset="-122"/>
                <a:cs typeface="Host Grotesk Medium" pitchFamily="34" charset="-120"/>
              </a:rPr>
              <a:t>1</a:t>
            </a:r>
            <a:endParaRPr lang="en-US" sz="1850" dirty="0"/>
          </a:p>
        </p:txBody>
      </p:sp>
      <p:sp>
        <p:nvSpPr>
          <p:cNvPr id="7" name="Text 3"/>
          <p:cNvSpPr/>
          <p:nvPr/>
        </p:nvSpPr>
        <p:spPr>
          <a:xfrm>
            <a:off x="1015008" y="2980611"/>
            <a:ext cx="2760821"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Distraction-Minimized UI</a:t>
            </a:r>
            <a:endParaRPr lang="en-US" sz="1950" dirty="0"/>
          </a:p>
        </p:txBody>
      </p:sp>
      <p:sp>
        <p:nvSpPr>
          <p:cNvPr id="8" name="Text 4"/>
          <p:cNvSpPr/>
          <p:nvPr/>
        </p:nvSpPr>
        <p:spPr>
          <a:xfrm>
            <a:off x="1015008" y="3409831"/>
            <a:ext cx="5979795"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AAOS features a unique user interface with larger touch targets and a simplified layout, specifically designed to reduce driver distraction and enhance safety on the road.</a:t>
            </a:r>
            <a:endParaRPr lang="en-US" sz="1550" dirty="0"/>
          </a:p>
        </p:txBody>
      </p:sp>
      <p:sp>
        <p:nvSpPr>
          <p:cNvPr id="9" name="Shape 5"/>
          <p:cNvSpPr/>
          <p:nvPr/>
        </p:nvSpPr>
        <p:spPr>
          <a:xfrm>
            <a:off x="7414379" y="2484477"/>
            <a:ext cx="6422231" cy="2039541"/>
          </a:xfrm>
          <a:prstGeom prst="roundRect">
            <a:avLst>
              <a:gd name="adj" fmla="val 5380"/>
            </a:avLst>
          </a:prstGeom>
          <a:solidFill>
            <a:srgbClr val="FAF9F5"/>
          </a:solidFill>
          <a:ln/>
        </p:spPr>
      </p:sp>
      <p:pic>
        <p:nvPicPr>
          <p:cNvPr id="10" name="Image 2" descr="preencoded.png"/>
          <p:cNvPicPr>
            <a:picLocks noChangeAspect="1"/>
          </p:cNvPicPr>
          <p:nvPr/>
        </p:nvPicPr>
        <p:blipFill>
          <a:blip r:embed="rId3"/>
          <a:stretch>
            <a:fillRect/>
          </a:stretch>
        </p:blipFill>
        <p:spPr>
          <a:xfrm>
            <a:off x="7414379" y="2461617"/>
            <a:ext cx="6422231" cy="91440"/>
          </a:xfrm>
          <a:prstGeom prst="rect">
            <a:avLst/>
          </a:prstGeom>
        </p:spPr>
      </p:pic>
      <p:pic>
        <p:nvPicPr>
          <p:cNvPr id="11" name="Image 3" descr="preencoded.png"/>
          <p:cNvPicPr>
            <a:picLocks noChangeAspect="1"/>
          </p:cNvPicPr>
          <p:nvPr/>
        </p:nvPicPr>
        <p:blipFill>
          <a:blip r:embed="rId4"/>
          <a:stretch>
            <a:fillRect/>
          </a:stretch>
        </p:blipFill>
        <p:spPr>
          <a:xfrm>
            <a:off x="10327838" y="2186821"/>
            <a:ext cx="595313" cy="595313"/>
          </a:xfrm>
          <a:prstGeom prst="rect">
            <a:avLst/>
          </a:prstGeom>
        </p:spPr>
      </p:pic>
      <p:sp>
        <p:nvSpPr>
          <p:cNvPr id="12" name="Text 6"/>
          <p:cNvSpPr/>
          <p:nvPr/>
        </p:nvSpPr>
        <p:spPr>
          <a:xfrm>
            <a:off x="10506432" y="2335649"/>
            <a:ext cx="238125" cy="297656"/>
          </a:xfrm>
          <a:prstGeom prst="rect">
            <a:avLst/>
          </a:prstGeom>
          <a:noFill/>
          <a:ln/>
        </p:spPr>
        <p:txBody>
          <a:bodyPr wrap="none" lIns="0" tIns="0" rIns="0" bIns="0" rtlCol="0" anchor="t"/>
          <a:lstStyle/>
          <a:p>
            <a:pPr marL="0" indent="0" algn="l">
              <a:lnSpc>
                <a:spcPts val="2800"/>
              </a:lnSpc>
              <a:buNone/>
            </a:pPr>
            <a:r>
              <a:rPr lang="en-US" sz="1850" dirty="0">
                <a:solidFill>
                  <a:srgbClr val="000000"/>
                </a:solidFill>
                <a:latin typeface="Host Grotesk Medium" pitchFamily="34" charset="0"/>
                <a:ea typeface="Host Grotesk Medium" pitchFamily="34" charset="-122"/>
                <a:cs typeface="Host Grotesk Medium" pitchFamily="34" charset="-120"/>
              </a:rPr>
              <a:t>2</a:t>
            </a:r>
            <a:endParaRPr lang="en-US" sz="1850" dirty="0"/>
          </a:p>
        </p:txBody>
      </p:sp>
      <p:sp>
        <p:nvSpPr>
          <p:cNvPr id="13" name="Text 7"/>
          <p:cNvSpPr/>
          <p:nvPr/>
        </p:nvSpPr>
        <p:spPr>
          <a:xfrm>
            <a:off x="7635597" y="2980611"/>
            <a:ext cx="3052763"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Deep Hardware Integration</a:t>
            </a:r>
            <a:endParaRPr lang="en-US" sz="1950" dirty="0"/>
          </a:p>
        </p:txBody>
      </p:sp>
      <p:sp>
        <p:nvSpPr>
          <p:cNvPr id="14" name="Text 8"/>
          <p:cNvSpPr/>
          <p:nvPr/>
        </p:nvSpPr>
        <p:spPr>
          <a:xfrm>
            <a:off x="7635597" y="3409831"/>
            <a:ext cx="5979795"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Unlike standard Android, AAOS offers direct control over vehicle functions such as air conditioning, seat heating, and window operation, seamlessly integrated into the operating system.</a:t>
            </a:r>
            <a:endParaRPr lang="en-US" sz="1550" dirty="0"/>
          </a:p>
        </p:txBody>
      </p:sp>
      <p:sp>
        <p:nvSpPr>
          <p:cNvPr id="15" name="Shape 9"/>
          <p:cNvSpPr/>
          <p:nvPr/>
        </p:nvSpPr>
        <p:spPr>
          <a:xfrm>
            <a:off x="793790" y="5020032"/>
            <a:ext cx="6422231" cy="2039541"/>
          </a:xfrm>
          <a:prstGeom prst="roundRect">
            <a:avLst>
              <a:gd name="adj" fmla="val 5380"/>
            </a:avLst>
          </a:prstGeom>
          <a:solidFill>
            <a:srgbClr val="FAF9F5"/>
          </a:solidFill>
          <a:ln/>
        </p:spPr>
      </p:sp>
      <p:pic>
        <p:nvPicPr>
          <p:cNvPr id="16" name="Image 4" descr="preencoded.png"/>
          <p:cNvPicPr>
            <a:picLocks noChangeAspect="1"/>
          </p:cNvPicPr>
          <p:nvPr/>
        </p:nvPicPr>
        <p:blipFill>
          <a:blip r:embed="rId3"/>
          <a:stretch>
            <a:fillRect/>
          </a:stretch>
        </p:blipFill>
        <p:spPr>
          <a:xfrm>
            <a:off x="793790" y="4997172"/>
            <a:ext cx="6422231" cy="91440"/>
          </a:xfrm>
          <a:prstGeom prst="rect">
            <a:avLst/>
          </a:prstGeom>
        </p:spPr>
      </p:pic>
      <p:pic>
        <p:nvPicPr>
          <p:cNvPr id="17" name="Image 5" descr="preencoded.png"/>
          <p:cNvPicPr>
            <a:picLocks noChangeAspect="1"/>
          </p:cNvPicPr>
          <p:nvPr/>
        </p:nvPicPr>
        <p:blipFill>
          <a:blip r:embed="rId4"/>
          <a:stretch>
            <a:fillRect/>
          </a:stretch>
        </p:blipFill>
        <p:spPr>
          <a:xfrm>
            <a:off x="3707249" y="4722376"/>
            <a:ext cx="595313" cy="595313"/>
          </a:xfrm>
          <a:prstGeom prst="rect">
            <a:avLst/>
          </a:prstGeom>
        </p:spPr>
      </p:pic>
      <p:sp>
        <p:nvSpPr>
          <p:cNvPr id="18" name="Text 10"/>
          <p:cNvSpPr/>
          <p:nvPr/>
        </p:nvSpPr>
        <p:spPr>
          <a:xfrm>
            <a:off x="3885843" y="4871204"/>
            <a:ext cx="238125" cy="297656"/>
          </a:xfrm>
          <a:prstGeom prst="rect">
            <a:avLst/>
          </a:prstGeom>
          <a:noFill/>
          <a:ln/>
        </p:spPr>
        <p:txBody>
          <a:bodyPr wrap="none" lIns="0" tIns="0" rIns="0" bIns="0" rtlCol="0" anchor="t"/>
          <a:lstStyle/>
          <a:p>
            <a:pPr marL="0" indent="0" algn="l">
              <a:lnSpc>
                <a:spcPts val="2800"/>
              </a:lnSpc>
              <a:buNone/>
            </a:pPr>
            <a:r>
              <a:rPr lang="en-US" sz="1850" dirty="0">
                <a:solidFill>
                  <a:srgbClr val="000000"/>
                </a:solidFill>
                <a:latin typeface="Host Grotesk Medium" pitchFamily="34" charset="0"/>
                <a:ea typeface="Host Grotesk Medium" pitchFamily="34" charset="-122"/>
                <a:cs typeface="Host Grotesk Medium" pitchFamily="34" charset="-120"/>
              </a:rPr>
              <a:t>3</a:t>
            </a:r>
            <a:endParaRPr lang="en-US" sz="1850" dirty="0"/>
          </a:p>
        </p:txBody>
      </p:sp>
      <p:sp>
        <p:nvSpPr>
          <p:cNvPr id="19" name="Text 11"/>
          <p:cNvSpPr/>
          <p:nvPr/>
        </p:nvSpPr>
        <p:spPr>
          <a:xfrm>
            <a:off x="1015008" y="551616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Safety-First Design</a:t>
            </a:r>
            <a:endParaRPr lang="en-US" sz="1950" dirty="0"/>
          </a:p>
        </p:txBody>
      </p:sp>
      <p:sp>
        <p:nvSpPr>
          <p:cNvPr id="20" name="Text 12"/>
          <p:cNvSpPr/>
          <p:nvPr/>
        </p:nvSpPr>
        <p:spPr>
          <a:xfrm>
            <a:off x="1015008" y="5945386"/>
            <a:ext cx="5979795"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Every aspect of AAOS is built with safety in mind, limiting complex interactions and prioritizing intuitive voice commands to keep the driver's focus on the road.</a:t>
            </a:r>
            <a:endParaRPr lang="en-US" sz="1550" dirty="0"/>
          </a:p>
        </p:txBody>
      </p:sp>
      <p:sp>
        <p:nvSpPr>
          <p:cNvPr id="21" name="Shape 13"/>
          <p:cNvSpPr/>
          <p:nvPr/>
        </p:nvSpPr>
        <p:spPr>
          <a:xfrm>
            <a:off x="7414379" y="5020032"/>
            <a:ext cx="6422231" cy="2039541"/>
          </a:xfrm>
          <a:prstGeom prst="roundRect">
            <a:avLst>
              <a:gd name="adj" fmla="val 5380"/>
            </a:avLst>
          </a:prstGeom>
          <a:solidFill>
            <a:srgbClr val="FAF9F5"/>
          </a:solidFill>
          <a:ln/>
        </p:spPr>
      </p:sp>
      <p:pic>
        <p:nvPicPr>
          <p:cNvPr id="22" name="Image 6" descr="preencoded.png"/>
          <p:cNvPicPr>
            <a:picLocks noChangeAspect="1"/>
          </p:cNvPicPr>
          <p:nvPr/>
        </p:nvPicPr>
        <p:blipFill>
          <a:blip r:embed="rId3"/>
          <a:stretch>
            <a:fillRect/>
          </a:stretch>
        </p:blipFill>
        <p:spPr>
          <a:xfrm>
            <a:off x="7414379" y="4997172"/>
            <a:ext cx="6422231" cy="91440"/>
          </a:xfrm>
          <a:prstGeom prst="rect">
            <a:avLst/>
          </a:prstGeom>
        </p:spPr>
      </p:pic>
      <p:pic>
        <p:nvPicPr>
          <p:cNvPr id="23" name="Image 7" descr="preencoded.png"/>
          <p:cNvPicPr>
            <a:picLocks noChangeAspect="1"/>
          </p:cNvPicPr>
          <p:nvPr/>
        </p:nvPicPr>
        <p:blipFill>
          <a:blip r:embed="rId4"/>
          <a:stretch>
            <a:fillRect/>
          </a:stretch>
        </p:blipFill>
        <p:spPr>
          <a:xfrm>
            <a:off x="10327838" y="4722376"/>
            <a:ext cx="595313" cy="595313"/>
          </a:xfrm>
          <a:prstGeom prst="rect">
            <a:avLst/>
          </a:prstGeom>
        </p:spPr>
      </p:pic>
      <p:sp>
        <p:nvSpPr>
          <p:cNvPr id="24" name="Text 14"/>
          <p:cNvSpPr/>
          <p:nvPr/>
        </p:nvSpPr>
        <p:spPr>
          <a:xfrm>
            <a:off x="10506432" y="4871204"/>
            <a:ext cx="238125" cy="297656"/>
          </a:xfrm>
          <a:prstGeom prst="rect">
            <a:avLst/>
          </a:prstGeom>
          <a:noFill/>
          <a:ln/>
        </p:spPr>
        <p:txBody>
          <a:bodyPr wrap="none" lIns="0" tIns="0" rIns="0" bIns="0" rtlCol="0" anchor="t"/>
          <a:lstStyle/>
          <a:p>
            <a:pPr marL="0" indent="0" algn="l">
              <a:lnSpc>
                <a:spcPts val="2800"/>
              </a:lnSpc>
              <a:buNone/>
            </a:pPr>
            <a:r>
              <a:rPr lang="en-US" sz="1850" dirty="0">
                <a:solidFill>
                  <a:srgbClr val="000000"/>
                </a:solidFill>
                <a:latin typeface="Host Grotesk Medium" pitchFamily="34" charset="0"/>
                <a:ea typeface="Host Grotesk Medium" pitchFamily="34" charset="-122"/>
                <a:cs typeface="Host Grotesk Medium" pitchFamily="34" charset="-120"/>
              </a:rPr>
              <a:t>4</a:t>
            </a:r>
            <a:endParaRPr lang="en-US" sz="1850" dirty="0"/>
          </a:p>
        </p:txBody>
      </p:sp>
      <p:sp>
        <p:nvSpPr>
          <p:cNvPr id="25" name="Text 15"/>
          <p:cNvSpPr/>
          <p:nvPr/>
        </p:nvSpPr>
        <p:spPr>
          <a:xfrm>
            <a:off x="7635597" y="5516166"/>
            <a:ext cx="2766060"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Focused App Ecosystem</a:t>
            </a:r>
            <a:endParaRPr lang="en-US" sz="1950" dirty="0"/>
          </a:p>
        </p:txBody>
      </p:sp>
      <p:sp>
        <p:nvSpPr>
          <p:cNvPr id="26" name="Text 16"/>
          <p:cNvSpPr/>
          <p:nvPr/>
        </p:nvSpPr>
        <p:spPr>
          <a:xfrm>
            <a:off x="7635597" y="5945386"/>
            <a:ext cx="5979795"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 app environment is curated for driving needs, offering only navigation, media, and essential vehicle information apps, ensuring relevance and safety.</a:t>
            </a:r>
            <a:endParaRPr lang="en-US" sz="1550" dirty="0"/>
          </a:p>
        </p:txBody>
      </p:sp>
      <p:pic>
        <p:nvPicPr>
          <p:cNvPr id="27" name="Picture 26"/>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840033" y="6957417"/>
            <a:ext cx="3356992" cy="18340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8070" y="514350"/>
            <a:ext cx="10281642" cy="584359"/>
          </a:xfrm>
          <a:prstGeom prst="rect">
            <a:avLst/>
          </a:prstGeom>
          <a:noFill/>
          <a:ln/>
        </p:spPr>
        <p:txBody>
          <a:bodyPr wrap="none" lIns="0" tIns="0" rIns="0" bIns="0" rtlCol="0" anchor="t"/>
          <a:lstStyle/>
          <a:p>
            <a:pPr marL="0" indent="0" algn="l">
              <a:lnSpc>
                <a:spcPts val="4600"/>
              </a:lnSpc>
              <a:buNone/>
            </a:pPr>
            <a:r>
              <a:rPr lang="en-US" sz="3650" dirty="0">
                <a:solidFill>
                  <a:srgbClr val="2E3C4E"/>
                </a:solidFill>
                <a:latin typeface="Host Grotesk Medium" pitchFamily="34" charset="0"/>
                <a:ea typeface="Host Grotesk Medium" pitchFamily="34" charset="-122"/>
                <a:cs typeface="Host Grotesk Medium" pitchFamily="34" charset="-120"/>
              </a:rPr>
              <a:t>More Differences: Updates, Voice, and Hardware</a:t>
            </a:r>
            <a:endParaRPr lang="en-US" sz="3650" dirty="0"/>
          </a:p>
        </p:txBody>
      </p:sp>
      <p:pic>
        <p:nvPicPr>
          <p:cNvPr id="3" name="Image 0" descr="preencoded.png"/>
          <p:cNvPicPr>
            <a:picLocks noChangeAspect="1"/>
          </p:cNvPicPr>
          <p:nvPr/>
        </p:nvPicPr>
        <p:blipFill>
          <a:blip r:embed="rId3"/>
          <a:stretch>
            <a:fillRect/>
          </a:stretch>
        </p:blipFill>
        <p:spPr>
          <a:xfrm>
            <a:off x="748070" y="1589603"/>
            <a:ext cx="6339007" cy="6339007"/>
          </a:xfrm>
          <a:prstGeom prst="rect">
            <a:avLst/>
          </a:prstGeom>
        </p:spPr>
      </p:pic>
      <p:sp>
        <p:nvSpPr>
          <p:cNvPr id="4" name="Text 1"/>
          <p:cNvSpPr/>
          <p:nvPr/>
        </p:nvSpPr>
        <p:spPr>
          <a:xfrm>
            <a:off x="7550944" y="1547455"/>
            <a:ext cx="6339007" cy="1122045"/>
          </a:xfrm>
          <a:prstGeom prst="rect">
            <a:avLst/>
          </a:prstGeom>
          <a:noFill/>
          <a:ln/>
        </p:spPr>
        <p:txBody>
          <a:bodyPr wrap="square" lIns="0" tIns="0" rIns="0" bIns="0" rtlCol="0" anchor="t"/>
          <a:lstStyle/>
          <a:p>
            <a:pPr marL="342900" indent="-342900" algn="l">
              <a:lnSpc>
                <a:spcPts val="2200"/>
              </a:lnSpc>
              <a:buSzPct val="100000"/>
              <a:buChar char="•"/>
            </a:pPr>
            <a:r>
              <a:rPr lang="en-US" sz="1450" b="1" dirty="0">
                <a:solidFill>
                  <a:srgbClr val="384653"/>
                </a:solidFill>
                <a:latin typeface="Roboto" pitchFamily="34" charset="0"/>
                <a:ea typeface="Roboto" pitchFamily="34" charset="-122"/>
                <a:cs typeface="Roboto" pitchFamily="34" charset="-120"/>
              </a:rPr>
              <a:t>Integrated Updates:</a:t>
            </a:r>
            <a:r>
              <a:rPr lang="en-US" sz="1450" dirty="0">
                <a:solidFill>
                  <a:srgbClr val="384653"/>
                </a:solidFill>
                <a:latin typeface="Roboto" pitchFamily="34" charset="0"/>
                <a:ea typeface="Roboto" pitchFamily="34" charset="-122"/>
                <a:cs typeface="Roboto" pitchFamily="34" charset="-120"/>
              </a:rPr>
              <a:t> AAOS updates are often bundled with the vehicle's overall software, managed directly by Original Equipment Manufacturers (OEMs) rather than mobile carriers, ensuring system cohesion and stability.</a:t>
            </a:r>
            <a:endParaRPr lang="en-US" sz="1450" dirty="0"/>
          </a:p>
        </p:txBody>
      </p:sp>
      <p:sp>
        <p:nvSpPr>
          <p:cNvPr id="5" name="Text 2"/>
          <p:cNvSpPr/>
          <p:nvPr/>
        </p:nvSpPr>
        <p:spPr>
          <a:xfrm>
            <a:off x="7550944" y="2734866"/>
            <a:ext cx="6339007" cy="1122045"/>
          </a:xfrm>
          <a:prstGeom prst="rect">
            <a:avLst/>
          </a:prstGeom>
          <a:noFill/>
          <a:ln/>
        </p:spPr>
        <p:txBody>
          <a:bodyPr wrap="square" lIns="0" tIns="0" rIns="0" bIns="0" rtlCol="0" anchor="t"/>
          <a:lstStyle/>
          <a:p>
            <a:pPr marL="342900" indent="-342900" algn="l">
              <a:lnSpc>
                <a:spcPts val="2200"/>
              </a:lnSpc>
              <a:buSzPct val="100000"/>
              <a:buChar char="•"/>
            </a:pPr>
            <a:r>
              <a:rPr lang="en-US" sz="1450" b="1" dirty="0">
                <a:solidFill>
                  <a:srgbClr val="384653"/>
                </a:solidFill>
                <a:latin typeface="Roboto" pitchFamily="34" charset="0"/>
                <a:ea typeface="Roboto" pitchFamily="34" charset="-122"/>
                <a:cs typeface="Roboto" pitchFamily="34" charset="-120"/>
              </a:rPr>
              <a:t>Advanced Voice Recognition:</a:t>
            </a:r>
            <a:r>
              <a:rPr lang="en-US" sz="1450" dirty="0">
                <a:solidFill>
                  <a:srgbClr val="384653"/>
                </a:solidFill>
                <a:latin typeface="Roboto" pitchFamily="34" charset="0"/>
                <a:ea typeface="Roboto" pitchFamily="34" charset="-122"/>
                <a:cs typeface="Roboto" pitchFamily="34" charset="-120"/>
              </a:rPr>
              <a:t> The voice assistant is specifically tuned to perform optimally in noisy car environments, accurately interpreting commands for navigation, media, and vehicle functions even with background noise.</a:t>
            </a:r>
            <a:endParaRPr lang="en-US" sz="1450" dirty="0"/>
          </a:p>
        </p:txBody>
      </p:sp>
      <p:sp>
        <p:nvSpPr>
          <p:cNvPr id="6" name="Text 3"/>
          <p:cNvSpPr/>
          <p:nvPr/>
        </p:nvSpPr>
        <p:spPr>
          <a:xfrm>
            <a:off x="7550944" y="3922276"/>
            <a:ext cx="6339007" cy="841534"/>
          </a:xfrm>
          <a:prstGeom prst="rect">
            <a:avLst/>
          </a:prstGeom>
          <a:noFill/>
          <a:ln/>
        </p:spPr>
        <p:txBody>
          <a:bodyPr wrap="square" lIns="0" tIns="0" rIns="0" bIns="0" rtlCol="0" anchor="t"/>
          <a:lstStyle/>
          <a:p>
            <a:pPr marL="342900" indent="-342900" algn="l">
              <a:lnSpc>
                <a:spcPts val="2200"/>
              </a:lnSpc>
              <a:buSzPct val="100000"/>
              <a:buChar char="•"/>
            </a:pPr>
            <a:r>
              <a:rPr lang="en-US" sz="1450" b="1" dirty="0">
                <a:solidFill>
                  <a:srgbClr val="384653"/>
                </a:solidFill>
                <a:latin typeface="Roboto" pitchFamily="34" charset="0"/>
                <a:ea typeface="Roboto" pitchFamily="34" charset="-122"/>
                <a:cs typeface="Roboto" pitchFamily="34" charset="-120"/>
              </a:rPr>
              <a:t>Automotive-Tailored Hardware:</a:t>
            </a:r>
            <a:r>
              <a:rPr lang="en-US" sz="1450" dirty="0">
                <a:solidFill>
                  <a:srgbClr val="384653"/>
                </a:solidFill>
                <a:latin typeface="Roboto" pitchFamily="34" charset="0"/>
                <a:ea typeface="Roboto" pitchFamily="34" charset="-122"/>
                <a:cs typeface="Roboto" pitchFamily="34" charset="-120"/>
              </a:rPr>
              <a:t> AAOS is built for specialized automotive hardware, including direct integration with CAN bus systems, vehicle sensors, and diagnostic tools for comprehensive data access.</a:t>
            </a:r>
            <a:endParaRPr lang="en-US" sz="1450" dirty="0"/>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71532" y="6592187"/>
            <a:ext cx="4025493" cy="21992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39372"/>
            <a:ext cx="10173772" cy="620078"/>
          </a:xfrm>
          <a:prstGeom prst="rect">
            <a:avLst/>
          </a:prstGeom>
          <a:noFill/>
          <a:ln/>
        </p:spPr>
        <p:txBody>
          <a:bodyPr wrap="none" lIns="0" tIns="0" rIns="0" bIns="0" rtlCol="0" anchor="t"/>
          <a:lstStyle/>
          <a:p>
            <a:pPr marL="0" indent="0" algn="l">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Standout Features of Android Automotive OS</a:t>
            </a:r>
            <a:endParaRPr lang="en-US" sz="3900" dirty="0"/>
          </a:p>
        </p:txBody>
      </p:sp>
      <p:sp>
        <p:nvSpPr>
          <p:cNvPr id="3" name="Shape 1"/>
          <p:cNvSpPr/>
          <p:nvPr/>
        </p:nvSpPr>
        <p:spPr>
          <a:xfrm>
            <a:off x="793790" y="2755463"/>
            <a:ext cx="198358" cy="198358"/>
          </a:xfrm>
          <a:prstGeom prst="roundRect">
            <a:avLst>
              <a:gd name="adj" fmla="val 230492"/>
            </a:avLst>
          </a:prstGeom>
          <a:solidFill>
            <a:srgbClr val="D9EDF2"/>
          </a:solidFill>
          <a:ln w="7620">
            <a:solidFill>
              <a:srgbClr val="BFD3D8"/>
            </a:solidFill>
            <a:prstDash val="solid"/>
          </a:ln>
        </p:spPr>
      </p:sp>
      <p:sp>
        <p:nvSpPr>
          <p:cNvPr id="4" name="Shape 2"/>
          <p:cNvSpPr/>
          <p:nvPr/>
        </p:nvSpPr>
        <p:spPr>
          <a:xfrm>
            <a:off x="1011912" y="2755463"/>
            <a:ext cx="198358" cy="198358"/>
          </a:xfrm>
          <a:prstGeom prst="roundRect">
            <a:avLst>
              <a:gd name="adj" fmla="val 230492"/>
            </a:avLst>
          </a:prstGeom>
          <a:solidFill>
            <a:srgbClr val="D9EDF2"/>
          </a:solidFill>
          <a:ln w="7620">
            <a:solidFill>
              <a:srgbClr val="BFD3D8"/>
            </a:solidFill>
            <a:prstDash val="solid"/>
          </a:ln>
        </p:spPr>
      </p:sp>
      <p:sp>
        <p:nvSpPr>
          <p:cNvPr id="5" name="Shape 3"/>
          <p:cNvSpPr/>
          <p:nvPr/>
        </p:nvSpPr>
        <p:spPr>
          <a:xfrm>
            <a:off x="1230035" y="2755463"/>
            <a:ext cx="198358" cy="198358"/>
          </a:xfrm>
          <a:prstGeom prst="roundRect">
            <a:avLst>
              <a:gd name="adj" fmla="val 230492"/>
            </a:avLst>
          </a:prstGeom>
          <a:solidFill>
            <a:srgbClr val="D9EDF2"/>
          </a:solidFill>
          <a:ln w="7620">
            <a:solidFill>
              <a:srgbClr val="BFD3D8"/>
            </a:solidFill>
            <a:prstDash val="solid"/>
          </a:ln>
        </p:spPr>
      </p:sp>
      <p:sp>
        <p:nvSpPr>
          <p:cNvPr id="6" name="Shape 4"/>
          <p:cNvSpPr/>
          <p:nvPr/>
        </p:nvSpPr>
        <p:spPr>
          <a:xfrm>
            <a:off x="1448157" y="2755463"/>
            <a:ext cx="198358" cy="198358"/>
          </a:xfrm>
          <a:prstGeom prst="roundRect">
            <a:avLst>
              <a:gd name="adj" fmla="val 230492"/>
            </a:avLst>
          </a:prstGeom>
          <a:solidFill>
            <a:srgbClr val="D9EDF2"/>
          </a:solidFill>
          <a:ln w="7620">
            <a:solidFill>
              <a:srgbClr val="BFD3D8"/>
            </a:solidFill>
            <a:prstDash val="solid"/>
          </a:ln>
        </p:spPr>
      </p:sp>
      <p:sp>
        <p:nvSpPr>
          <p:cNvPr id="7" name="Shape 5"/>
          <p:cNvSpPr/>
          <p:nvPr/>
        </p:nvSpPr>
        <p:spPr>
          <a:xfrm>
            <a:off x="1666280" y="2755463"/>
            <a:ext cx="198358" cy="198358"/>
          </a:xfrm>
          <a:prstGeom prst="roundRect">
            <a:avLst>
              <a:gd name="adj" fmla="val 230492"/>
            </a:avLst>
          </a:prstGeom>
          <a:solidFill>
            <a:srgbClr val="D9EDF2"/>
          </a:solidFill>
          <a:ln w="7620">
            <a:solidFill>
              <a:srgbClr val="BFD3D8"/>
            </a:solidFill>
            <a:prstDash val="solid"/>
          </a:ln>
        </p:spPr>
      </p:sp>
      <p:sp>
        <p:nvSpPr>
          <p:cNvPr id="8" name="Text 6"/>
          <p:cNvSpPr/>
          <p:nvPr/>
        </p:nvSpPr>
        <p:spPr>
          <a:xfrm>
            <a:off x="2013466" y="2730579"/>
            <a:ext cx="248007" cy="248007"/>
          </a:xfrm>
          <a:prstGeom prst="rect">
            <a:avLst/>
          </a:prstGeom>
          <a:noFill/>
          <a:ln/>
        </p:spPr>
        <p:txBody>
          <a:bodyPr wrap="none" lIns="0" tIns="0" rIns="0" bIns="0" rtlCol="0" anchor="t"/>
          <a:lstStyle/>
          <a:p>
            <a:pPr marL="0" indent="0" algn="l">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1</a:t>
            </a:r>
            <a:endParaRPr lang="en-US" sz="1950" dirty="0"/>
          </a:p>
        </p:txBody>
      </p:sp>
      <p:sp>
        <p:nvSpPr>
          <p:cNvPr id="9" name="Text 7"/>
          <p:cNvSpPr/>
          <p:nvPr/>
        </p:nvSpPr>
        <p:spPr>
          <a:xfrm>
            <a:off x="793790" y="3201829"/>
            <a:ext cx="3023949"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Google Maps &amp; Navigation</a:t>
            </a:r>
            <a:endParaRPr lang="en-US" sz="1950" dirty="0"/>
          </a:p>
        </p:txBody>
      </p:sp>
      <p:sp>
        <p:nvSpPr>
          <p:cNvPr id="10" name="Text 8"/>
          <p:cNvSpPr/>
          <p:nvPr/>
        </p:nvSpPr>
        <p:spPr>
          <a:xfrm>
            <a:off x="793790" y="3631049"/>
            <a:ext cx="6397347"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Built-in, intelligent routing with real-time traffic, and specialized features like electric vehicle charging station search for seamless journeys.</a:t>
            </a:r>
            <a:endParaRPr lang="en-US" sz="1550" dirty="0"/>
          </a:p>
        </p:txBody>
      </p:sp>
      <p:sp>
        <p:nvSpPr>
          <p:cNvPr id="11" name="Shape 9"/>
          <p:cNvSpPr/>
          <p:nvPr/>
        </p:nvSpPr>
        <p:spPr>
          <a:xfrm>
            <a:off x="7439144" y="2755463"/>
            <a:ext cx="198358" cy="198358"/>
          </a:xfrm>
          <a:prstGeom prst="roundRect">
            <a:avLst>
              <a:gd name="adj" fmla="val 230492"/>
            </a:avLst>
          </a:prstGeom>
          <a:solidFill>
            <a:srgbClr val="D9EDF2"/>
          </a:solidFill>
          <a:ln w="7620">
            <a:solidFill>
              <a:srgbClr val="BFD3D8"/>
            </a:solidFill>
            <a:prstDash val="solid"/>
          </a:ln>
        </p:spPr>
      </p:sp>
      <p:sp>
        <p:nvSpPr>
          <p:cNvPr id="12" name="Shape 10"/>
          <p:cNvSpPr/>
          <p:nvPr/>
        </p:nvSpPr>
        <p:spPr>
          <a:xfrm>
            <a:off x="7657267" y="2755463"/>
            <a:ext cx="198358" cy="198358"/>
          </a:xfrm>
          <a:prstGeom prst="roundRect">
            <a:avLst>
              <a:gd name="adj" fmla="val 230492"/>
            </a:avLst>
          </a:prstGeom>
          <a:solidFill>
            <a:srgbClr val="D9EDF2"/>
          </a:solidFill>
          <a:ln w="7620">
            <a:solidFill>
              <a:srgbClr val="BFD3D8"/>
            </a:solidFill>
            <a:prstDash val="solid"/>
          </a:ln>
        </p:spPr>
      </p:sp>
      <p:sp>
        <p:nvSpPr>
          <p:cNvPr id="13" name="Shape 11"/>
          <p:cNvSpPr/>
          <p:nvPr/>
        </p:nvSpPr>
        <p:spPr>
          <a:xfrm>
            <a:off x="7875389" y="2755463"/>
            <a:ext cx="198358" cy="198358"/>
          </a:xfrm>
          <a:prstGeom prst="roundRect">
            <a:avLst>
              <a:gd name="adj" fmla="val 230492"/>
            </a:avLst>
          </a:prstGeom>
          <a:solidFill>
            <a:srgbClr val="D9EDF2"/>
          </a:solidFill>
          <a:ln w="7620">
            <a:solidFill>
              <a:srgbClr val="BFD3D8"/>
            </a:solidFill>
            <a:prstDash val="solid"/>
          </a:ln>
        </p:spPr>
      </p:sp>
      <p:sp>
        <p:nvSpPr>
          <p:cNvPr id="14" name="Shape 12"/>
          <p:cNvSpPr/>
          <p:nvPr/>
        </p:nvSpPr>
        <p:spPr>
          <a:xfrm>
            <a:off x="8093512" y="2755463"/>
            <a:ext cx="198358" cy="198358"/>
          </a:xfrm>
          <a:prstGeom prst="roundRect">
            <a:avLst>
              <a:gd name="adj" fmla="val 230492"/>
            </a:avLst>
          </a:prstGeom>
          <a:solidFill>
            <a:srgbClr val="D9EDF2"/>
          </a:solidFill>
          <a:ln w="7620">
            <a:solidFill>
              <a:srgbClr val="BFD3D8"/>
            </a:solidFill>
            <a:prstDash val="solid"/>
          </a:ln>
        </p:spPr>
      </p:sp>
      <p:sp>
        <p:nvSpPr>
          <p:cNvPr id="15" name="Shape 13"/>
          <p:cNvSpPr/>
          <p:nvPr/>
        </p:nvSpPr>
        <p:spPr>
          <a:xfrm>
            <a:off x="8311634" y="2755463"/>
            <a:ext cx="198358" cy="198358"/>
          </a:xfrm>
          <a:prstGeom prst="roundRect">
            <a:avLst>
              <a:gd name="adj" fmla="val 230492"/>
            </a:avLst>
          </a:prstGeom>
          <a:solidFill>
            <a:srgbClr val="D9EDF2"/>
          </a:solidFill>
          <a:ln w="7620">
            <a:solidFill>
              <a:srgbClr val="BFD3D8"/>
            </a:solidFill>
            <a:prstDash val="solid"/>
          </a:ln>
        </p:spPr>
      </p:sp>
      <p:sp>
        <p:nvSpPr>
          <p:cNvPr id="16" name="Text 14"/>
          <p:cNvSpPr/>
          <p:nvPr/>
        </p:nvSpPr>
        <p:spPr>
          <a:xfrm>
            <a:off x="8658820" y="2730579"/>
            <a:ext cx="248007" cy="248007"/>
          </a:xfrm>
          <a:prstGeom prst="rect">
            <a:avLst/>
          </a:prstGeom>
          <a:noFill/>
          <a:ln/>
        </p:spPr>
        <p:txBody>
          <a:bodyPr wrap="none" lIns="0" tIns="0" rIns="0" bIns="0" rtlCol="0" anchor="t"/>
          <a:lstStyle/>
          <a:p>
            <a:pPr marL="0" indent="0" algn="l">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2</a:t>
            </a:r>
            <a:endParaRPr lang="en-US" sz="1950" dirty="0"/>
          </a:p>
        </p:txBody>
      </p:sp>
      <p:sp>
        <p:nvSpPr>
          <p:cNvPr id="17" name="Text 15"/>
          <p:cNvSpPr/>
          <p:nvPr/>
        </p:nvSpPr>
        <p:spPr>
          <a:xfrm>
            <a:off x="7439144" y="320182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Google Assistant</a:t>
            </a:r>
            <a:endParaRPr lang="en-US" sz="1950" dirty="0"/>
          </a:p>
        </p:txBody>
      </p:sp>
      <p:sp>
        <p:nvSpPr>
          <p:cNvPr id="18" name="Text 16"/>
          <p:cNvSpPr/>
          <p:nvPr/>
        </p:nvSpPr>
        <p:spPr>
          <a:xfrm>
            <a:off x="7439144" y="3631049"/>
            <a:ext cx="6397466"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Hands-free control for vehicle functions (e.g., climate, radio) and infotainment, enhancing convenience and reducing driver distraction.</a:t>
            </a:r>
            <a:endParaRPr lang="en-US" sz="1550" dirty="0"/>
          </a:p>
        </p:txBody>
      </p:sp>
      <p:sp>
        <p:nvSpPr>
          <p:cNvPr id="19" name="Shape 17"/>
          <p:cNvSpPr/>
          <p:nvPr/>
        </p:nvSpPr>
        <p:spPr>
          <a:xfrm>
            <a:off x="793790" y="4821674"/>
            <a:ext cx="198358" cy="198358"/>
          </a:xfrm>
          <a:prstGeom prst="roundRect">
            <a:avLst>
              <a:gd name="adj" fmla="val 230492"/>
            </a:avLst>
          </a:prstGeom>
          <a:solidFill>
            <a:srgbClr val="D9EDF2"/>
          </a:solidFill>
          <a:ln w="7620">
            <a:solidFill>
              <a:srgbClr val="BFD3D8"/>
            </a:solidFill>
            <a:prstDash val="solid"/>
          </a:ln>
        </p:spPr>
      </p:sp>
      <p:sp>
        <p:nvSpPr>
          <p:cNvPr id="20" name="Shape 18"/>
          <p:cNvSpPr/>
          <p:nvPr/>
        </p:nvSpPr>
        <p:spPr>
          <a:xfrm>
            <a:off x="1011912" y="4821674"/>
            <a:ext cx="198358" cy="198358"/>
          </a:xfrm>
          <a:prstGeom prst="roundRect">
            <a:avLst>
              <a:gd name="adj" fmla="val 230492"/>
            </a:avLst>
          </a:prstGeom>
          <a:solidFill>
            <a:srgbClr val="D9EDF2"/>
          </a:solidFill>
          <a:ln w="7620">
            <a:solidFill>
              <a:srgbClr val="BFD3D8"/>
            </a:solidFill>
            <a:prstDash val="solid"/>
          </a:ln>
        </p:spPr>
      </p:sp>
      <p:sp>
        <p:nvSpPr>
          <p:cNvPr id="21" name="Shape 19"/>
          <p:cNvSpPr/>
          <p:nvPr/>
        </p:nvSpPr>
        <p:spPr>
          <a:xfrm>
            <a:off x="1230035" y="4821674"/>
            <a:ext cx="198358" cy="198358"/>
          </a:xfrm>
          <a:prstGeom prst="roundRect">
            <a:avLst>
              <a:gd name="adj" fmla="val 230492"/>
            </a:avLst>
          </a:prstGeom>
          <a:solidFill>
            <a:srgbClr val="D9EDF2"/>
          </a:solidFill>
          <a:ln w="7620">
            <a:solidFill>
              <a:srgbClr val="BFD3D8"/>
            </a:solidFill>
            <a:prstDash val="solid"/>
          </a:ln>
        </p:spPr>
      </p:sp>
      <p:sp>
        <p:nvSpPr>
          <p:cNvPr id="22" name="Shape 20"/>
          <p:cNvSpPr/>
          <p:nvPr/>
        </p:nvSpPr>
        <p:spPr>
          <a:xfrm>
            <a:off x="1448157" y="4821674"/>
            <a:ext cx="198358" cy="198358"/>
          </a:xfrm>
          <a:prstGeom prst="roundRect">
            <a:avLst>
              <a:gd name="adj" fmla="val 230492"/>
            </a:avLst>
          </a:prstGeom>
          <a:solidFill>
            <a:srgbClr val="D9EDF2"/>
          </a:solidFill>
          <a:ln w="7620">
            <a:solidFill>
              <a:srgbClr val="BFD3D8"/>
            </a:solidFill>
            <a:prstDash val="solid"/>
          </a:ln>
        </p:spPr>
      </p:sp>
      <p:sp>
        <p:nvSpPr>
          <p:cNvPr id="23" name="Shape 21"/>
          <p:cNvSpPr/>
          <p:nvPr/>
        </p:nvSpPr>
        <p:spPr>
          <a:xfrm>
            <a:off x="1666280" y="4821674"/>
            <a:ext cx="198358" cy="198358"/>
          </a:xfrm>
          <a:prstGeom prst="roundRect">
            <a:avLst>
              <a:gd name="adj" fmla="val 230492"/>
            </a:avLst>
          </a:prstGeom>
          <a:solidFill>
            <a:srgbClr val="D9EDF2"/>
          </a:solidFill>
          <a:ln w="7620">
            <a:solidFill>
              <a:srgbClr val="BFD3D8"/>
            </a:solidFill>
            <a:prstDash val="solid"/>
          </a:ln>
        </p:spPr>
      </p:sp>
      <p:sp>
        <p:nvSpPr>
          <p:cNvPr id="24" name="Text 22"/>
          <p:cNvSpPr/>
          <p:nvPr/>
        </p:nvSpPr>
        <p:spPr>
          <a:xfrm>
            <a:off x="2013466" y="4796790"/>
            <a:ext cx="248007" cy="248007"/>
          </a:xfrm>
          <a:prstGeom prst="rect">
            <a:avLst/>
          </a:prstGeom>
          <a:noFill/>
          <a:ln/>
        </p:spPr>
        <p:txBody>
          <a:bodyPr wrap="none" lIns="0" tIns="0" rIns="0" bIns="0" rtlCol="0" anchor="t"/>
          <a:lstStyle/>
          <a:p>
            <a:pPr marL="0" indent="0" algn="l">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3</a:t>
            </a:r>
            <a:endParaRPr lang="en-US" sz="1950" dirty="0"/>
          </a:p>
        </p:txBody>
      </p:sp>
      <p:sp>
        <p:nvSpPr>
          <p:cNvPr id="25" name="Text 23"/>
          <p:cNvSpPr/>
          <p:nvPr/>
        </p:nvSpPr>
        <p:spPr>
          <a:xfrm>
            <a:off x="793790" y="526803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Google Play Store</a:t>
            </a:r>
            <a:endParaRPr lang="en-US" sz="1950" dirty="0"/>
          </a:p>
        </p:txBody>
      </p:sp>
      <p:sp>
        <p:nvSpPr>
          <p:cNvPr id="26" name="Text 24"/>
          <p:cNvSpPr/>
          <p:nvPr/>
        </p:nvSpPr>
        <p:spPr>
          <a:xfrm>
            <a:off x="793790" y="5697260"/>
            <a:ext cx="6397347"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Access to a curated selection of compatible, driver-safe apps designed for the automotive environment, ensuring entertainment and utility without compromising safety.</a:t>
            </a:r>
            <a:endParaRPr lang="en-US" sz="1550" dirty="0"/>
          </a:p>
        </p:txBody>
      </p:sp>
      <p:sp>
        <p:nvSpPr>
          <p:cNvPr id="27" name="Shape 25"/>
          <p:cNvSpPr/>
          <p:nvPr/>
        </p:nvSpPr>
        <p:spPr>
          <a:xfrm>
            <a:off x="7439144" y="4821674"/>
            <a:ext cx="198358" cy="198358"/>
          </a:xfrm>
          <a:prstGeom prst="roundRect">
            <a:avLst>
              <a:gd name="adj" fmla="val 230492"/>
            </a:avLst>
          </a:prstGeom>
          <a:solidFill>
            <a:srgbClr val="D9EDF2"/>
          </a:solidFill>
          <a:ln w="7620">
            <a:solidFill>
              <a:srgbClr val="BFD3D8"/>
            </a:solidFill>
            <a:prstDash val="solid"/>
          </a:ln>
        </p:spPr>
      </p:sp>
      <p:sp>
        <p:nvSpPr>
          <p:cNvPr id="28" name="Shape 26"/>
          <p:cNvSpPr/>
          <p:nvPr/>
        </p:nvSpPr>
        <p:spPr>
          <a:xfrm>
            <a:off x="7657267" y="4821674"/>
            <a:ext cx="198358" cy="198358"/>
          </a:xfrm>
          <a:prstGeom prst="roundRect">
            <a:avLst>
              <a:gd name="adj" fmla="val 230492"/>
            </a:avLst>
          </a:prstGeom>
          <a:solidFill>
            <a:srgbClr val="D9EDF2"/>
          </a:solidFill>
          <a:ln w="7620">
            <a:solidFill>
              <a:srgbClr val="BFD3D8"/>
            </a:solidFill>
            <a:prstDash val="solid"/>
          </a:ln>
        </p:spPr>
      </p:sp>
      <p:sp>
        <p:nvSpPr>
          <p:cNvPr id="29" name="Shape 27"/>
          <p:cNvSpPr/>
          <p:nvPr/>
        </p:nvSpPr>
        <p:spPr>
          <a:xfrm>
            <a:off x="7875389" y="4821674"/>
            <a:ext cx="198358" cy="198358"/>
          </a:xfrm>
          <a:prstGeom prst="roundRect">
            <a:avLst>
              <a:gd name="adj" fmla="val 230492"/>
            </a:avLst>
          </a:prstGeom>
          <a:solidFill>
            <a:srgbClr val="D9EDF2"/>
          </a:solidFill>
          <a:ln w="7620">
            <a:solidFill>
              <a:srgbClr val="BFD3D8"/>
            </a:solidFill>
            <a:prstDash val="solid"/>
          </a:ln>
        </p:spPr>
      </p:sp>
      <p:sp>
        <p:nvSpPr>
          <p:cNvPr id="30" name="Shape 28"/>
          <p:cNvSpPr/>
          <p:nvPr/>
        </p:nvSpPr>
        <p:spPr>
          <a:xfrm>
            <a:off x="8093512" y="4821674"/>
            <a:ext cx="198358" cy="198358"/>
          </a:xfrm>
          <a:prstGeom prst="roundRect">
            <a:avLst>
              <a:gd name="adj" fmla="val 230492"/>
            </a:avLst>
          </a:prstGeom>
          <a:solidFill>
            <a:srgbClr val="D9EDF2"/>
          </a:solidFill>
          <a:ln w="7620">
            <a:solidFill>
              <a:srgbClr val="BFD3D8"/>
            </a:solidFill>
            <a:prstDash val="solid"/>
          </a:ln>
        </p:spPr>
      </p:sp>
      <p:sp>
        <p:nvSpPr>
          <p:cNvPr id="31" name="Shape 29"/>
          <p:cNvSpPr/>
          <p:nvPr/>
        </p:nvSpPr>
        <p:spPr>
          <a:xfrm>
            <a:off x="8311634" y="4821674"/>
            <a:ext cx="198358" cy="198358"/>
          </a:xfrm>
          <a:prstGeom prst="roundRect">
            <a:avLst>
              <a:gd name="adj" fmla="val 230492"/>
            </a:avLst>
          </a:prstGeom>
          <a:solidFill>
            <a:srgbClr val="D9EDF2"/>
          </a:solidFill>
          <a:ln w="7620">
            <a:solidFill>
              <a:srgbClr val="BFD3D8"/>
            </a:solidFill>
            <a:prstDash val="solid"/>
          </a:ln>
        </p:spPr>
      </p:sp>
      <p:sp>
        <p:nvSpPr>
          <p:cNvPr id="32" name="Text 30"/>
          <p:cNvSpPr/>
          <p:nvPr/>
        </p:nvSpPr>
        <p:spPr>
          <a:xfrm>
            <a:off x="8658820" y="4796790"/>
            <a:ext cx="248007" cy="248007"/>
          </a:xfrm>
          <a:prstGeom prst="rect">
            <a:avLst/>
          </a:prstGeom>
          <a:noFill/>
          <a:ln/>
        </p:spPr>
        <p:txBody>
          <a:bodyPr wrap="none" lIns="0" tIns="0" rIns="0" bIns="0" rtlCol="0" anchor="t"/>
          <a:lstStyle/>
          <a:p>
            <a:pPr marL="0" indent="0" algn="l">
              <a:lnSpc>
                <a:spcPts val="1950"/>
              </a:lnSpc>
              <a:buNone/>
            </a:pPr>
            <a:r>
              <a:rPr lang="en-US" sz="1950" dirty="0">
                <a:solidFill>
                  <a:srgbClr val="384653"/>
                </a:solidFill>
                <a:latin typeface="Host Grotesk Medium" pitchFamily="34" charset="0"/>
                <a:ea typeface="Host Grotesk Medium" pitchFamily="34" charset="-122"/>
                <a:cs typeface="Host Grotesk Medium" pitchFamily="34" charset="-120"/>
              </a:rPr>
              <a:t>4</a:t>
            </a:r>
            <a:endParaRPr lang="en-US" sz="1950" dirty="0"/>
          </a:p>
        </p:txBody>
      </p:sp>
      <p:sp>
        <p:nvSpPr>
          <p:cNvPr id="33" name="Text 31"/>
          <p:cNvSpPr/>
          <p:nvPr/>
        </p:nvSpPr>
        <p:spPr>
          <a:xfrm>
            <a:off x="7439144" y="526803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Customizable UI</a:t>
            </a:r>
            <a:endParaRPr lang="en-US" sz="1950" dirty="0"/>
          </a:p>
        </p:txBody>
      </p:sp>
      <p:sp>
        <p:nvSpPr>
          <p:cNvPr id="34" name="Text 32"/>
          <p:cNvSpPr/>
          <p:nvPr/>
        </p:nvSpPr>
        <p:spPr>
          <a:xfrm>
            <a:off x="7439144" y="5697260"/>
            <a:ext cx="6397466"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OEMs can leverage CarInfoManager to create unique UI themes and support multi-variant vehicle models, allowing for brand-specific experiences.</a:t>
            </a:r>
            <a:endParaRPr lang="en-US" sz="1550" dirty="0"/>
          </a:p>
        </p:txBody>
      </p:sp>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171532" y="6592187"/>
            <a:ext cx="4025493" cy="219929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971</Words>
  <Application>Microsoft Office PowerPoint</Application>
  <PresentationFormat>Custom</PresentationFormat>
  <Paragraphs>102</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Arial</vt:lpstr>
      <vt:lpstr>Host Grotesk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HP</cp:lastModifiedBy>
  <cp:revision>9</cp:revision>
  <dcterms:created xsi:type="dcterms:W3CDTF">2025-08-06T03:33:36Z</dcterms:created>
  <dcterms:modified xsi:type="dcterms:W3CDTF">2025-08-07T03:24:35Z</dcterms:modified>
</cp:coreProperties>
</file>